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7" r:id="rId2"/>
    <p:sldId id="318" r:id="rId3"/>
    <p:sldId id="276" r:id="rId4"/>
    <p:sldId id="275" r:id="rId5"/>
    <p:sldId id="278" r:id="rId6"/>
    <p:sldId id="280" r:id="rId7"/>
    <p:sldId id="288" r:id="rId8"/>
    <p:sldId id="290" r:id="rId9"/>
    <p:sldId id="315" r:id="rId10"/>
    <p:sldId id="304" r:id="rId11"/>
    <p:sldId id="305" r:id="rId12"/>
    <p:sldId id="306" r:id="rId13"/>
    <p:sldId id="294" r:id="rId14"/>
    <p:sldId id="307" r:id="rId15"/>
    <p:sldId id="296" r:id="rId16"/>
    <p:sldId id="309" r:id="rId17"/>
    <p:sldId id="310" r:id="rId18"/>
    <p:sldId id="311" r:id="rId19"/>
    <p:sldId id="314" r:id="rId20"/>
    <p:sldId id="312" r:id="rId21"/>
    <p:sldId id="313" r:id="rId22"/>
    <p:sldId id="286" r:id="rId23"/>
    <p:sldId id="282" r:id="rId24"/>
    <p:sldId id="319" r:id="rId25"/>
    <p:sldId id="320" r:id="rId26"/>
    <p:sldId id="321" r:id="rId27"/>
    <p:sldId id="322" r:id="rId28"/>
    <p:sldId id="323" r:id="rId29"/>
    <p:sldId id="284" r:id="rId30"/>
    <p:sldId id="264" r:id="rId31"/>
    <p:sldId id="324" r:id="rId32"/>
    <p:sldId id="32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68" autoAdjust="0"/>
    <p:restoredTop sz="94660"/>
  </p:normalViewPr>
  <p:slideViewPr>
    <p:cSldViewPr snapToGrid="0">
      <p:cViewPr varScale="1">
        <p:scale>
          <a:sx n="86" d="100"/>
          <a:sy n="86" d="100"/>
        </p:scale>
        <p:origin x="59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Classification</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4A1F-4B8C-A222-4D4E759BB303}"/>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4A1F-4B8C-A222-4D4E759BB303}"/>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4A1F-4B8C-A222-4D4E759BB303}"/>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4A1F-4B8C-A222-4D4E759BB303}"/>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4A1F-4B8C-A222-4D4E759BB303}"/>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6-4A1F-4B8C-A222-4D4E759BB303}"/>
              </c:ext>
            </c:extLst>
          </c:dPt>
          <c:dPt>
            <c:idx val="6"/>
            <c:bubble3D val="0"/>
            <c:spPr>
              <a:solidFill>
                <a:schemeClr val="accent1">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4A1F-4B8C-A222-4D4E759BB303}"/>
              </c:ext>
            </c:extLst>
          </c:dPt>
          <c:dPt>
            <c:idx val="7"/>
            <c:bubble3D val="0"/>
            <c:spPr>
              <a:solidFill>
                <a:schemeClr val="accent2">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8-4A1F-4B8C-A222-4D4E759BB303}"/>
              </c:ext>
            </c:extLst>
          </c:dPt>
          <c:dPt>
            <c:idx val="8"/>
            <c:bubble3D val="0"/>
            <c:spPr>
              <a:solidFill>
                <a:schemeClr val="accent3">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4A1F-4B8C-A222-4D4E759BB303}"/>
              </c:ext>
            </c:extLst>
          </c:dPt>
          <c:dPt>
            <c:idx val="9"/>
            <c:bubble3D val="0"/>
            <c:spPr>
              <a:solidFill>
                <a:schemeClr val="accent4">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A-4A1F-4B8C-A222-4D4E759BB303}"/>
              </c:ext>
            </c:extLst>
          </c:dPt>
          <c:dPt>
            <c:idx val="10"/>
            <c:bubble3D val="0"/>
            <c:spPr>
              <a:solidFill>
                <a:schemeClr val="accent5">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B-4A1F-4B8C-A222-4D4E759BB303}"/>
              </c:ext>
            </c:extLst>
          </c:dPt>
          <c:dPt>
            <c:idx val="11"/>
            <c:bubble3D val="0"/>
            <c:spPr>
              <a:solidFill>
                <a:schemeClr val="accent6">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C-4A1F-4B8C-A222-4D4E759BB303}"/>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1-4A1F-4B8C-A222-4D4E759BB303}"/>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2-4A1F-4B8C-A222-4D4E759BB303}"/>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4A1F-4B8C-A222-4D4E759BB303}"/>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4-4A1F-4B8C-A222-4D4E759BB303}"/>
                </c:ext>
              </c:extLst>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5-4A1F-4B8C-A222-4D4E759BB303}"/>
                </c:ext>
              </c:extLst>
            </c:dLbl>
            <c:dLbl>
              <c:idx val="5"/>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6-4A1F-4B8C-A222-4D4E759BB303}"/>
                </c:ext>
              </c:extLst>
            </c:dLbl>
            <c:dLbl>
              <c:idx val="6"/>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4A1F-4B8C-A222-4D4E759BB303}"/>
                </c:ext>
              </c:extLst>
            </c:dLbl>
            <c:dLbl>
              <c:idx val="7"/>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lumMod val="6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8-4A1F-4B8C-A222-4D4E759BB303}"/>
                </c:ext>
              </c:extLst>
            </c:dLbl>
            <c:dLbl>
              <c:idx val="8"/>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lumMod val="6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9-4A1F-4B8C-A222-4D4E759BB303}"/>
                </c:ext>
              </c:extLst>
            </c:dLbl>
            <c:dLbl>
              <c:idx val="9"/>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lumMod val="6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A-4A1F-4B8C-A222-4D4E759BB303}"/>
                </c:ext>
              </c:extLst>
            </c:dLbl>
            <c:dLbl>
              <c:idx val="1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lumMod val="6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B-4A1F-4B8C-A222-4D4E759BB303}"/>
                </c:ext>
              </c:extLst>
            </c:dLbl>
            <c:dLbl>
              <c:idx val="1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6">
                          <a:lumMod val="6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C-4A1F-4B8C-A222-4D4E759BB303}"/>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Sheet1!$A$2:$A$13</c:f>
              <c:strCache>
                <c:ptCount val="12"/>
                <c:pt idx="0">
                  <c:v>Table</c:v>
                </c:pt>
                <c:pt idx="1">
                  <c:v>People</c:v>
                </c:pt>
                <c:pt idx="2">
                  <c:v>Motorbike</c:v>
                </c:pt>
                <c:pt idx="3">
                  <c:v>Dog</c:v>
                </c:pt>
                <c:pt idx="4">
                  <c:v>Cup</c:v>
                </c:pt>
                <c:pt idx="5">
                  <c:v>Chair</c:v>
                </c:pt>
                <c:pt idx="6">
                  <c:v>Bicycle</c:v>
                </c:pt>
                <c:pt idx="7">
                  <c:v>Boat</c:v>
                </c:pt>
                <c:pt idx="8">
                  <c:v>Bottle</c:v>
                </c:pt>
                <c:pt idx="9">
                  <c:v>Bus</c:v>
                </c:pt>
                <c:pt idx="10">
                  <c:v>Car</c:v>
                </c:pt>
                <c:pt idx="11">
                  <c:v>Cat</c:v>
                </c:pt>
              </c:strCache>
            </c:strRef>
          </c:cat>
          <c:val>
            <c:numRef>
              <c:f>Sheet1!$B$2:$B$13</c:f>
              <c:numCache>
                <c:formatCode>0%</c:formatCode>
                <c:ptCount val="12"/>
                <c:pt idx="0">
                  <c:v>7.0000000000000007E-2</c:v>
                </c:pt>
                <c:pt idx="1">
                  <c:v>0.08</c:v>
                </c:pt>
                <c:pt idx="2">
                  <c:v>7.0000000000000007E-2</c:v>
                </c:pt>
                <c:pt idx="3">
                  <c:v>0.11</c:v>
                </c:pt>
                <c:pt idx="4">
                  <c:v>7.0000000000000007E-2</c:v>
                </c:pt>
                <c:pt idx="5">
                  <c:v>0.09</c:v>
                </c:pt>
                <c:pt idx="6">
                  <c:v>0.09</c:v>
                </c:pt>
                <c:pt idx="7">
                  <c:v>0.09</c:v>
                </c:pt>
                <c:pt idx="8">
                  <c:v>7.0000000000000007E-2</c:v>
                </c:pt>
                <c:pt idx="9">
                  <c:v>0.09</c:v>
                </c:pt>
                <c:pt idx="10">
                  <c:v>0.09</c:v>
                </c:pt>
                <c:pt idx="11">
                  <c:v>0.1</c:v>
                </c:pt>
              </c:numCache>
            </c:numRef>
          </c:val>
          <c:extLst>
            <c:ext xmlns:c16="http://schemas.microsoft.com/office/drawing/2014/chart" uri="{C3380CC4-5D6E-409C-BE32-E72D297353CC}">
              <c16:uniqueId val="{00000000-4A1F-4B8C-A222-4D4E759BB303}"/>
            </c:ext>
          </c:extLst>
        </c:ser>
        <c:dLbls>
          <c:dLblPos val="outEnd"/>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DA7C0-6644-4CAD-BD9E-B5CB4C5441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7190B50-C963-4B44-8118-81F460E359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FBA0EC-0803-47BC-84F0-6439E03AA133}"/>
              </a:ext>
            </a:extLst>
          </p:cNvPr>
          <p:cNvSpPr>
            <a:spLocks noGrp="1"/>
          </p:cNvSpPr>
          <p:nvPr>
            <p:ph type="dt" sz="half" idx="10"/>
          </p:nvPr>
        </p:nvSpPr>
        <p:spPr/>
        <p:txBody>
          <a:bodyPr/>
          <a:lstStyle/>
          <a:p>
            <a:fld id="{D0C17FA0-A45F-46BD-9AF2-A3D5254F5941}" type="datetimeFigureOut">
              <a:rPr lang="en-US" smtClean="0"/>
              <a:t>01-Jan-20</a:t>
            </a:fld>
            <a:endParaRPr lang="en-US" dirty="0"/>
          </a:p>
        </p:txBody>
      </p:sp>
      <p:sp>
        <p:nvSpPr>
          <p:cNvPr id="5" name="Footer Placeholder 4">
            <a:extLst>
              <a:ext uri="{FF2B5EF4-FFF2-40B4-BE49-F238E27FC236}">
                <a16:creationId xmlns:a16="http://schemas.microsoft.com/office/drawing/2014/main" id="{D01FB5CA-F289-4DBF-8323-B1926079DA2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DCBE7D8-4755-4298-AE9A-F57361B089AA}"/>
              </a:ext>
            </a:extLst>
          </p:cNvPr>
          <p:cNvSpPr>
            <a:spLocks noGrp="1"/>
          </p:cNvSpPr>
          <p:nvPr>
            <p:ph type="sldNum" sz="quarter" idx="12"/>
          </p:nvPr>
        </p:nvSpPr>
        <p:spPr/>
        <p:txBody>
          <a:bodyPr/>
          <a:lstStyle/>
          <a:p>
            <a:fld id="{0ADD332F-F5B4-409E-82DE-7F97E92BC05F}" type="slidenum">
              <a:rPr lang="en-US" smtClean="0"/>
              <a:t>‹#›</a:t>
            </a:fld>
            <a:endParaRPr lang="en-US" dirty="0"/>
          </a:p>
        </p:txBody>
      </p:sp>
    </p:spTree>
    <p:extLst>
      <p:ext uri="{BB962C8B-B14F-4D97-AF65-F5344CB8AC3E}">
        <p14:creationId xmlns:p14="http://schemas.microsoft.com/office/powerpoint/2010/main" val="13754286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A284A-1FE2-4002-8F9A-BF2CE848145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A9E4B16-A8C9-4EAD-A008-67538C5DD81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AD5FF7-7FF4-4CE1-8D8F-FB61766816A7}"/>
              </a:ext>
            </a:extLst>
          </p:cNvPr>
          <p:cNvSpPr>
            <a:spLocks noGrp="1"/>
          </p:cNvSpPr>
          <p:nvPr>
            <p:ph type="dt" sz="half" idx="10"/>
          </p:nvPr>
        </p:nvSpPr>
        <p:spPr/>
        <p:txBody>
          <a:bodyPr/>
          <a:lstStyle/>
          <a:p>
            <a:fld id="{D0C17FA0-A45F-46BD-9AF2-A3D5254F5941}" type="datetimeFigureOut">
              <a:rPr lang="en-US" smtClean="0"/>
              <a:t>01-Jan-20</a:t>
            </a:fld>
            <a:endParaRPr lang="en-US" dirty="0"/>
          </a:p>
        </p:txBody>
      </p:sp>
      <p:sp>
        <p:nvSpPr>
          <p:cNvPr id="5" name="Footer Placeholder 4">
            <a:extLst>
              <a:ext uri="{FF2B5EF4-FFF2-40B4-BE49-F238E27FC236}">
                <a16:creationId xmlns:a16="http://schemas.microsoft.com/office/drawing/2014/main" id="{09FACABA-08F8-49B1-B029-9F4175C975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B8E2342-7619-4691-BD78-1884484E1E43}"/>
              </a:ext>
            </a:extLst>
          </p:cNvPr>
          <p:cNvSpPr>
            <a:spLocks noGrp="1"/>
          </p:cNvSpPr>
          <p:nvPr>
            <p:ph type="sldNum" sz="quarter" idx="12"/>
          </p:nvPr>
        </p:nvSpPr>
        <p:spPr/>
        <p:txBody>
          <a:bodyPr/>
          <a:lstStyle/>
          <a:p>
            <a:fld id="{0ADD332F-F5B4-409E-82DE-7F97E92BC05F}" type="slidenum">
              <a:rPr lang="en-US" smtClean="0"/>
              <a:t>‹#›</a:t>
            </a:fld>
            <a:endParaRPr lang="en-US" dirty="0"/>
          </a:p>
        </p:txBody>
      </p:sp>
    </p:spTree>
    <p:extLst>
      <p:ext uri="{BB962C8B-B14F-4D97-AF65-F5344CB8AC3E}">
        <p14:creationId xmlns:p14="http://schemas.microsoft.com/office/powerpoint/2010/main" val="2477902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031302-B6CF-47FF-A7A2-E1D432720D5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E45B8BD-8B56-4524-AD80-1C0966EB23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03FECB-9CB7-4EFF-B303-28656E71C1F8}"/>
              </a:ext>
            </a:extLst>
          </p:cNvPr>
          <p:cNvSpPr>
            <a:spLocks noGrp="1"/>
          </p:cNvSpPr>
          <p:nvPr>
            <p:ph type="dt" sz="half" idx="10"/>
          </p:nvPr>
        </p:nvSpPr>
        <p:spPr/>
        <p:txBody>
          <a:bodyPr/>
          <a:lstStyle/>
          <a:p>
            <a:fld id="{D0C17FA0-A45F-46BD-9AF2-A3D5254F5941}" type="datetimeFigureOut">
              <a:rPr lang="en-US" smtClean="0"/>
              <a:t>01-Jan-20</a:t>
            </a:fld>
            <a:endParaRPr lang="en-US" dirty="0"/>
          </a:p>
        </p:txBody>
      </p:sp>
      <p:sp>
        <p:nvSpPr>
          <p:cNvPr id="5" name="Footer Placeholder 4">
            <a:extLst>
              <a:ext uri="{FF2B5EF4-FFF2-40B4-BE49-F238E27FC236}">
                <a16:creationId xmlns:a16="http://schemas.microsoft.com/office/drawing/2014/main" id="{931F6766-2E94-4834-B398-C7B97C8EEDB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3440021-7629-4509-8EE4-03DF20D809A6}"/>
              </a:ext>
            </a:extLst>
          </p:cNvPr>
          <p:cNvSpPr>
            <a:spLocks noGrp="1"/>
          </p:cNvSpPr>
          <p:nvPr>
            <p:ph type="sldNum" sz="quarter" idx="12"/>
          </p:nvPr>
        </p:nvSpPr>
        <p:spPr/>
        <p:txBody>
          <a:bodyPr/>
          <a:lstStyle/>
          <a:p>
            <a:fld id="{0ADD332F-F5B4-409E-82DE-7F97E92BC05F}" type="slidenum">
              <a:rPr lang="en-US" smtClean="0"/>
              <a:t>‹#›</a:t>
            </a:fld>
            <a:endParaRPr lang="en-US" dirty="0"/>
          </a:p>
        </p:txBody>
      </p:sp>
    </p:spTree>
    <p:extLst>
      <p:ext uri="{BB962C8B-B14F-4D97-AF65-F5344CB8AC3E}">
        <p14:creationId xmlns:p14="http://schemas.microsoft.com/office/powerpoint/2010/main" val="3287531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992FA-C5BC-4FDE-91AD-F460649718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338082-4AA4-4FE9-9962-C0D21EDE33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DDC2FD-48DE-4500-A6CA-CF187A8211E3}"/>
              </a:ext>
            </a:extLst>
          </p:cNvPr>
          <p:cNvSpPr>
            <a:spLocks noGrp="1"/>
          </p:cNvSpPr>
          <p:nvPr>
            <p:ph type="dt" sz="half" idx="10"/>
          </p:nvPr>
        </p:nvSpPr>
        <p:spPr/>
        <p:txBody>
          <a:bodyPr/>
          <a:lstStyle/>
          <a:p>
            <a:fld id="{D0C17FA0-A45F-46BD-9AF2-A3D5254F5941}" type="datetimeFigureOut">
              <a:rPr lang="en-US" smtClean="0"/>
              <a:t>01-Jan-20</a:t>
            </a:fld>
            <a:endParaRPr lang="en-US" dirty="0"/>
          </a:p>
        </p:txBody>
      </p:sp>
      <p:sp>
        <p:nvSpPr>
          <p:cNvPr id="5" name="Footer Placeholder 4">
            <a:extLst>
              <a:ext uri="{FF2B5EF4-FFF2-40B4-BE49-F238E27FC236}">
                <a16:creationId xmlns:a16="http://schemas.microsoft.com/office/drawing/2014/main" id="{2248B323-6D55-4952-BE96-3336E60100E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F47339-E93A-4DC5-81F8-3969C8AD8A31}"/>
              </a:ext>
            </a:extLst>
          </p:cNvPr>
          <p:cNvSpPr>
            <a:spLocks noGrp="1"/>
          </p:cNvSpPr>
          <p:nvPr>
            <p:ph type="sldNum" sz="quarter" idx="12"/>
          </p:nvPr>
        </p:nvSpPr>
        <p:spPr/>
        <p:txBody>
          <a:bodyPr/>
          <a:lstStyle/>
          <a:p>
            <a:fld id="{0ADD332F-F5B4-409E-82DE-7F97E92BC05F}" type="slidenum">
              <a:rPr lang="en-US" smtClean="0"/>
              <a:t>‹#›</a:t>
            </a:fld>
            <a:endParaRPr lang="en-US" dirty="0"/>
          </a:p>
        </p:txBody>
      </p:sp>
    </p:spTree>
    <p:extLst>
      <p:ext uri="{BB962C8B-B14F-4D97-AF65-F5344CB8AC3E}">
        <p14:creationId xmlns:p14="http://schemas.microsoft.com/office/powerpoint/2010/main" val="903535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9BE26-6A8E-44BA-AB59-B53E409CD9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87199AC-2776-43BA-AC24-119C28BAC3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5DDF18-89F2-4428-82D6-AA7376259053}"/>
              </a:ext>
            </a:extLst>
          </p:cNvPr>
          <p:cNvSpPr>
            <a:spLocks noGrp="1"/>
          </p:cNvSpPr>
          <p:nvPr>
            <p:ph type="dt" sz="half" idx="10"/>
          </p:nvPr>
        </p:nvSpPr>
        <p:spPr/>
        <p:txBody>
          <a:bodyPr/>
          <a:lstStyle/>
          <a:p>
            <a:fld id="{D0C17FA0-A45F-46BD-9AF2-A3D5254F5941}" type="datetimeFigureOut">
              <a:rPr lang="en-US" smtClean="0"/>
              <a:t>01-Jan-20</a:t>
            </a:fld>
            <a:endParaRPr lang="en-US" dirty="0"/>
          </a:p>
        </p:txBody>
      </p:sp>
      <p:sp>
        <p:nvSpPr>
          <p:cNvPr id="5" name="Footer Placeholder 4">
            <a:extLst>
              <a:ext uri="{FF2B5EF4-FFF2-40B4-BE49-F238E27FC236}">
                <a16:creationId xmlns:a16="http://schemas.microsoft.com/office/drawing/2014/main" id="{E24DB8DD-805D-40D7-A9A1-4E5261AE25D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F6C2477-1E1C-4142-85F5-23D51806BC9F}"/>
              </a:ext>
            </a:extLst>
          </p:cNvPr>
          <p:cNvSpPr>
            <a:spLocks noGrp="1"/>
          </p:cNvSpPr>
          <p:nvPr>
            <p:ph type="sldNum" sz="quarter" idx="12"/>
          </p:nvPr>
        </p:nvSpPr>
        <p:spPr/>
        <p:txBody>
          <a:bodyPr/>
          <a:lstStyle/>
          <a:p>
            <a:fld id="{0ADD332F-F5B4-409E-82DE-7F97E92BC05F}" type="slidenum">
              <a:rPr lang="en-US" smtClean="0"/>
              <a:t>‹#›</a:t>
            </a:fld>
            <a:endParaRPr lang="en-US" dirty="0"/>
          </a:p>
        </p:txBody>
      </p:sp>
    </p:spTree>
    <p:extLst>
      <p:ext uri="{BB962C8B-B14F-4D97-AF65-F5344CB8AC3E}">
        <p14:creationId xmlns:p14="http://schemas.microsoft.com/office/powerpoint/2010/main" val="4247677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94EED-6689-4ABA-A2E4-9506DFCA7E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74CB4C-E6FE-4FB3-B621-21FA965356A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0FC33-79AA-462F-A9AE-37C4472441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E013732-046C-478E-A2E9-414622845D5F}"/>
              </a:ext>
            </a:extLst>
          </p:cNvPr>
          <p:cNvSpPr>
            <a:spLocks noGrp="1"/>
          </p:cNvSpPr>
          <p:nvPr>
            <p:ph type="dt" sz="half" idx="10"/>
          </p:nvPr>
        </p:nvSpPr>
        <p:spPr/>
        <p:txBody>
          <a:bodyPr/>
          <a:lstStyle/>
          <a:p>
            <a:fld id="{D0C17FA0-A45F-46BD-9AF2-A3D5254F5941}" type="datetimeFigureOut">
              <a:rPr lang="en-US" smtClean="0"/>
              <a:t>01-Jan-20</a:t>
            </a:fld>
            <a:endParaRPr lang="en-US" dirty="0"/>
          </a:p>
        </p:txBody>
      </p:sp>
      <p:sp>
        <p:nvSpPr>
          <p:cNvPr id="6" name="Footer Placeholder 5">
            <a:extLst>
              <a:ext uri="{FF2B5EF4-FFF2-40B4-BE49-F238E27FC236}">
                <a16:creationId xmlns:a16="http://schemas.microsoft.com/office/drawing/2014/main" id="{50685B6E-5FBB-4338-AB61-9E83CDF3BC1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FCE5129-76DE-4ED4-A432-696F791A8A5C}"/>
              </a:ext>
            </a:extLst>
          </p:cNvPr>
          <p:cNvSpPr>
            <a:spLocks noGrp="1"/>
          </p:cNvSpPr>
          <p:nvPr>
            <p:ph type="sldNum" sz="quarter" idx="12"/>
          </p:nvPr>
        </p:nvSpPr>
        <p:spPr/>
        <p:txBody>
          <a:bodyPr/>
          <a:lstStyle/>
          <a:p>
            <a:fld id="{0ADD332F-F5B4-409E-82DE-7F97E92BC05F}" type="slidenum">
              <a:rPr lang="en-US" smtClean="0"/>
              <a:t>‹#›</a:t>
            </a:fld>
            <a:endParaRPr lang="en-US" dirty="0"/>
          </a:p>
        </p:txBody>
      </p:sp>
    </p:spTree>
    <p:extLst>
      <p:ext uri="{BB962C8B-B14F-4D97-AF65-F5344CB8AC3E}">
        <p14:creationId xmlns:p14="http://schemas.microsoft.com/office/powerpoint/2010/main" val="116801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1CC8E-E356-4CD4-949D-A6C772A8A0A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C517DF-2DD0-4F93-835C-C9BA66C807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EBD608-33CF-4610-849B-D7ADEC08E4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E57885-4390-4B8A-94DD-733A2CCA4E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8D1DFF-583B-4BE0-8DA4-C81DDE1F78E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AB905F7-C4E1-4E4C-A880-07A71024117A}"/>
              </a:ext>
            </a:extLst>
          </p:cNvPr>
          <p:cNvSpPr>
            <a:spLocks noGrp="1"/>
          </p:cNvSpPr>
          <p:nvPr>
            <p:ph type="dt" sz="half" idx="10"/>
          </p:nvPr>
        </p:nvSpPr>
        <p:spPr/>
        <p:txBody>
          <a:bodyPr/>
          <a:lstStyle/>
          <a:p>
            <a:fld id="{D0C17FA0-A45F-46BD-9AF2-A3D5254F5941}" type="datetimeFigureOut">
              <a:rPr lang="en-US" smtClean="0"/>
              <a:t>01-Jan-20</a:t>
            </a:fld>
            <a:endParaRPr lang="en-US" dirty="0"/>
          </a:p>
        </p:txBody>
      </p:sp>
      <p:sp>
        <p:nvSpPr>
          <p:cNvPr id="8" name="Footer Placeholder 7">
            <a:extLst>
              <a:ext uri="{FF2B5EF4-FFF2-40B4-BE49-F238E27FC236}">
                <a16:creationId xmlns:a16="http://schemas.microsoft.com/office/drawing/2014/main" id="{7E76B2C6-A4CF-4729-B831-AEEE8E8506C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639CEBD-1FF0-41E3-8D98-DAB1611FE1A6}"/>
              </a:ext>
            </a:extLst>
          </p:cNvPr>
          <p:cNvSpPr>
            <a:spLocks noGrp="1"/>
          </p:cNvSpPr>
          <p:nvPr>
            <p:ph type="sldNum" sz="quarter" idx="12"/>
          </p:nvPr>
        </p:nvSpPr>
        <p:spPr/>
        <p:txBody>
          <a:bodyPr/>
          <a:lstStyle/>
          <a:p>
            <a:fld id="{0ADD332F-F5B4-409E-82DE-7F97E92BC05F}" type="slidenum">
              <a:rPr lang="en-US" smtClean="0"/>
              <a:t>‹#›</a:t>
            </a:fld>
            <a:endParaRPr lang="en-US" dirty="0"/>
          </a:p>
        </p:txBody>
      </p:sp>
    </p:spTree>
    <p:extLst>
      <p:ext uri="{BB962C8B-B14F-4D97-AF65-F5344CB8AC3E}">
        <p14:creationId xmlns:p14="http://schemas.microsoft.com/office/powerpoint/2010/main" val="1277406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8E4A7-27E0-4DA3-BDC9-35758D0143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1E0836-5679-481A-B82D-3C56206190C0}"/>
              </a:ext>
            </a:extLst>
          </p:cNvPr>
          <p:cNvSpPr>
            <a:spLocks noGrp="1"/>
          </p:cNvSpPr>
          <p:nvPr>
            <p:ph type="dt" sz="half" idx="10"/>
          </p:nvPr>
        </p:nvSpPr>
        <p:spPr/>
        <p:txBody>
          <a:bodyPr/>
          <a:lstStyle/>
          <a:p>
            <a:fld id="{D0C17FA0-A45F-46BD-9AF2-A3D5254F5941}" type="datetimeFigureOut">
              <a:rPr lang="en-US" smtClean="0"/>
              <a:t>01-Jan-20</a:t>
            </a:fld>
            <a:endParaRPr lang="en-US" dirty="0"/>
          </a:p>
        </p:txBody>
      </p:sp>
      <p:sp>
        <p:nvSpPr>
          <p:cNvPr id="4" name="Footer Placeholder 3">
            <a:extLst>
              <a:ext uri="{FF2B5EF4-FFF2-40B4-BE49-F238E27FC236}">
                <a16:creationId xmlns:a16="http://schemas.microsoft.com/office/drawing/2014/main" id="{2020E9F2-41EA-410C-96C7-FB3A60D37DF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52A0C66-38C8-4256-A523-762595DAE4DE}"/>
              </a:ext>
            </a:extLst>
          </p:cNvPr>
          <p:cNvSpPr>
            <a:spLocks noGrp="1"/>
          </p:cNvSpPr>
          <p:nvPr>
            <p:ph type="sldNum" sz="quarter" idx="12"/>
          </p:nvPr>
        </p:nvSpPr>
        <p:spPr/>
        <p:txBody>
          <a:bodyPr/>
          <a:lstStyle/>
          <a:p>
            <a:fld id="{0ADD332F-F5B4-409E-82DE-7F97E92BC05F}" type="slidenum">
              <a:rPr lang="en-US" smtClean="0"/>
              <a:t>‹#›</a:t>
            </a:fld>
            <a:endParaRPr lang="en-US" dirty="0"/>
          </a:p>
        </p:txBody>
      </p:sp>
    </p:spTree>
    <p:extLst>
      <p:ext uri="{BB962C8B-B14F-4D97-AF65-F5344CB8AC3E}">
        <p14:creationId xmlns:p14="http://schemas.microsoft.com/office/powerpoint/2010/main" val="205520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CBEE71-59F2-47D0-AE59-AADD70F3E15D}"/>
              </a:ext>
            </a:extLst>
          </p:cNvPr>
          <p:cNvSpPr>
            <a:spLocks noGrp="1"/>
          </p:cNvSpPr>
          <p:nvPr>
            <p:ph type="dt" sz="half" idx="10"/>
          </p:nvPr>
        </p:nvSpPr>
        <p:spPr/>
        <p:txBody>
          <a:bodyPr/>
          <a:lstStyle/>
          <a:p>
            <a:fld id="{D0C17FA0-A45F-46BD-9AF2-A3D5254F5941}" type="datetimeFigureOut">
              <a:rPr lang="en-US" smtClean="0"/>
              <a:t>01-Jan-20</a:t>
            </a:fld>
            <a:endParaRPr lang="en-US" dirty="0"/>
          </a:p>
        </p:txBody>
      </p:sp>
      <p:sp>
        <p:nvSpPr>
          <p:cNvPr id="3" name="Footer Placeholder 2">
            <a:extLst>
              <a:ext uri="{FF2B5EF4-FFF2-40B4-BE49-F238E27FC236}">
                <a16:creationId xmlns:a16="http://schemas.microsoft.com/office/drawing/2014/main" id="{AEEB9A8B-36B3-45BC-8E43-3201B2D7A98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3626FDF-BE96-49A4-B113-3786D6330F05}"/>
              </a:ext>
            </a:extLst>
          </p:cNvPr>
          <p:cNvSpPr>
            <a:spLocks noGrp="1"/>
          </p:cNvSpPr>
          <p:nvPr>
            <p:ph type="sldNum" sz="quarter" idx="12"/>
          </p:nvPr>
        </p:nvSpPr>
        <p:spPr/>
        <p:txBody>
          <a:bodyPr/>
          <a:lstStyle/>
          <a:p>
            <a:fld id="{0ADD332F-F5B4-409E-82DE-7F97E92BC05F}" type="slidenum">
              <a:rPr lang="en-US" smtClean="0"/>
              <a:t>‹#›</a:t>
            </a:fld>
            <a:endParaRPr lang="en-US" dirty="0"/>
          </a:p>
        </p:txBody>
      </p:sp>
    </p:spTree>
    <p:extLst>
      <p:ext uri="{BB962C8B-B14F-4D97-AF65-F5344CB8AC3E}">
        <p14:creationId xmlns:p14="http://schemas.microsoft.com/office/powerpoint/2010/main" val="748033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D2363-62D6-4417-94AE-082C5E369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790B679-2FF8-49A9-9CAC-7DAEC9226E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526B549-7243-4A65-A216-1755119BE7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46519A-9D98-4539-8D5F-8D1460EB5C0E}"/>
              </a:ext>
            </a:extLst>
          </p:cNvPr>
          <p:cNvSpPr>
            <a:spLocks noGrp="1"/>
          </p:cNvSpPr>
          <p:nvPr>
            <p:ph type="dt" sz="half" idx="10"/>
          </p:nvPr>
        </p:nvSpPr>
        <p:spPr/>
        <p:txBody>
          <a:bodyPr/>
          <a:lstStyle/>
          <a:p>
            <a:fld id="{D0C17FA0-A45F-46BD-9AF2-A3D5254F5941}" type="datetimeFigureOut">
              <a:rPr lang="en-US" smtClean="0"/>
              <a:t>01-Jan-20</a:t>
            </a:fld>
            <a:endParaRPr lang="en-US" dirty="0"/>
          </a:p>
        </p:txBody>
      </p:sp>
      <p:sp>
        <p:nvSpPr>
          <p:cNvPr id="6" name="Footer Placeholder 5">
            <a:extLst>
              <a:ext uri="{FF2B5EF4-FFF2-40B4-BE49-F238E27FC236}">
                <a16:creationId xmlns:a16="http://schemas.microsoft.com/office/drawing/2014/main" id="{E264397E-ACA1-4D4B-9FCE-D81C44E7C04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ACBFF9C-5686-4C02-9555-BB43C53A8EFF}"/>
              </a:ext>
            </a:extLst>
          </p:cNvPr>
          <p:cNvSpPr>
            <a:spLocks noGrp="1"/>
          </p:cNvSpPr>
          <p:nvPr>
            <p:ph type="sldNum" sz="quarter" idx="12"/>
          </p:nvPr>
        </p:nvSpPr>
        <p:spPr/>
        <p:txBody>
          <a:bodyPr/>
          <a:lstStyle/>
          <a:p>
            <a:fld id="{0ADD332F-F5B4-409E-82DE-7F97E92BC05F}" type="slidenum">
              <a:rPr lang="en-US" smtClean="0"/>
              <a:t>‹#›</a:t>
            </a:fld>
            <a:endParaRPr lang="en-US" dirty="0"/>
          </a:p>
        </p:txBody>
      </p:sp>
    </p:spTree>
    <p:extLst>
      <p:ext uri="{BB962C8B-B14F-4D97-AF65-F5344CB8AC3E}">
        <p14:creationId xmlns:p14="http://schemas.microsoft.com/office/powerpoint/2010/main" val="3739485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9A71-4136-4EF7-A297-5CAA25503C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821058-FD45-4914-B143-D038AD0AD4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2483E028-E91D-40D3-A8E2-2249340835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D91143-D995-46C2-92A0-F587EFF9C14B}"/>
              </a:ext>
            </a:extLst>
          </p:cNvPr>
          <p:cNvSpPr>
            <a:spLocks noGrp="1"/>
          </p:cNvSpPr>
          <p:nvPr>
            <p:ph type="dt" sz="half" idx="10"/>
          </p:nvPr>
        </p:nvSpPr>
        <p:spPr/>
        <p:txBody>
          <a:bodyPr/>
          <a:lstStyle/>
          <a:p>
            <a:fld id="{D0C17FA0-A45F-46BD-9AF2-A3D5254F5941}" type="datetimeFigureOut">
              <a:rPr lang="en-US" smtClean="0"/>
              <a:t>01-Jan-20</a:t>
            </a:fld>
            <a:endParaRPr lang="en-US" dirty="0"/>
          </a:p>
        </p:txBody>
      </p:sp>
      <p:sp>
        <p:nvSpPr>
          <p:cNvPr id="6" name="Footer Placeholder 5">
            <a:extLst>
              <a:ext uri="{FF2B5EF4-FFF2-40B4-BE49-F238E27FC236}">
                <a16:creationId xmlns:a16="http://schemas.microsoft.com/office/drawing/2014/main" id="{29C3080F-1FC8-4263-9123-1A06B83B3C2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4BA584-E28F-4B2C-B113-7EE9C1792D06}"/>
              </a:ext>
            </a:extLst>
          </p:cNvPr>
          <p:cNvSpPr>
            <a:spLocks noGrp="1"/>
          </p:cNvSpPr>
          <p:nvPr>
            <p:ph type="sldNum" sz="quarter" idx="12"/>
          </p:nvPr>
        </p:nvSpPr>
        <p:spPr/>
        <p:txBody>
          <a:bodyPr/>
          <a:lstStyle/>
          <a:p>
            <a:fld id="{0ADD332F-F5B4-409E-82DE-7F97E92BC05F}" type="slidenum">
              <a:rPr lang="en-US" smtClean="0"/>
              <a:t>‹#›</a:t>
            </a:fld>
            <a:endParaRPr lang="en-US" dirty="0"/>
          </a:p>
        </p:txBody>
      </p:sp>
    </p:spTree>
    <p:extLst>
      <p:ext uri="{BB962C8B-B14F-4D97-AF65-F5344CB8AC3E}">
        <p14:creationId xmlns:p14="http://schemas.microsoft.com/office/powerpoint/2010/main" val="1426064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439C8D-709E-4BC1-B543-C188DE9C40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DF882A0-9D2A-4F62-8A28-7179B92054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670672-FC10-4332-A916-9E6EBC80F6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C17FA0-A45F-46BD-9AF2-A3D5254F5941}" type="datetimeFigureOut">
              <a:rPr lang="en-US" smtClean="0"/>
              <a:t>01-Jan-20</a:t>
            </a:fld>
            <a:endParaRPr lang="en-US" dirty="0"/>
          </a:p>
        </p:txBody>
      </p:sp>
      <p:sp>
        <p:nvSpPr>
          <p:cNvPr id="5" name="Footer Placeholder 4">
            <a:extLst>
              <a:ext uri="{FF2B5EF4-FFF2-40B4-BE49-F238E27FC236}">
                <a16:creationId xmlns:a16="http://schemas.microsoft.com/office/drawing/2014/main" id="{A01D4F42-2797-4B92-A1E9-ED862D8D8C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7F50368-A358-4452-91DA-D001EF9015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DD332F-F5B4-409E-82DE-7F97E92BC05F}" type="slidenum">
              <a:rPr lang="en-US" smtClean="0"/>
              <a:t>‹#›</a:t>
            </a:fld>
            <a:endParaRPr lang="en-US" dirty="0"/>
          </a:p>
        </p:txBody>
      </p:sp>
    </p:spTree>
    <p:extLst>
      <p:ext uri="{BB962C8B-B14F-4D97-AF65-F5344CB8AC3E}">
        <p14:creationId xmlns:p14="http://schemas.microsoft.com/office/powerpoint/2010/main" val="2071403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image" Target="../media/image17.jpg"/></Relationships>
</file>

<file path=ppt/slides/_rels/slide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52501" y="1147314"/>
            <a:ext cx="10286999" cy="3353250"/>
          </a:xfrm>
        </p:spPr>
        <p:txBody>
          <a:bodyPr>
            <a:normAutofit fontScale="40000" lnSpcReduction="20000"/>
          </a:bodyPr>
          <a:lstStyle/>
          <a:p>
            <a:endParaRPr lang="en-US" sz="3000" dirty="0">
              <a:solidFill>
                <a:srgbClr val="C00000"/>
              </a:solidFill>
            </a:endParaRPr>
          </a:p>
          <a:p>
            <a:r>
              <a:rPr lang="en-US" sz="12000" b="1" dirty="0">
                <a:solidFill>
                  <a:schemeClr val="tx2">
                    <a:lumMod val="60000"/>
                    <a:lumOff val="40000"/>
                  </a:schemeClr>
                </a:solidFill>
              </a:rPr>
              <a:t>“</a:t>
            </a:r>
            <a:r>
              <a:rPr lang="en-IN" altLang="en-US" sz="12000" b="1" dirty="0">
                <a:solidFill>
                  <a:schemeClr val="tx2">
                    <a:lumMod val="60000"/>
                    <a:lumOff val="40000"/>
                  </a:schemeClr>
                </a:solidFill>
              </a:rPr>
              <a:t>Low Light Image Enhancement for Dark Images</a:t>
            </a:r>
            <a:r>
              <a:rPr lang="en-US" sz="12000" b="1" dirty="0">
                <a:solidFill>
                  <a:schemeClr val="tx2">
                    <a:lumMod val="60000"/>
                    <a:lumOff val="40000"/>
                  </a:schemeClr>
                </a:solidFill>
              </a:rPr>
              <a:t>”</a:t>
            </a:r>
          </a:p>
          <a:p>
            <a:r>
              <a:rPr lang="en-US" sz="3000" dirty="0">
                <a:solidFill>
                  <a:srgbClr val="C00000"/>
                </a:solidFill>
              </a:rPr>
              <a:t>By</a:t>
            </a:r>
          </a:p>
          <a:p>
            <a:pPr>
              <a:lnSpc>
                <a:spcPct val="100000"/>
              </a:lnSpc>
            </a:pPr>
            <a:r>
              <a:rPr lang="en-IN" altLang="en-US" sz="4300" dirty="0">
                <a:solidFill>
                  <a:srgbClr val="C00000"/>
                </a:solidFill>
              </a:rPr>
              <a:t>Tejas Chaudhari(71704582L)</a:t>
            </a:r>
          </a:p>
          <a:p>
            <a:pPr>
              <a:lnSpc>
                <a:spcPct val="100000"/>
              </a:lnSpc>
            </a:pPr>
            <a:r>
              <a:rPr lang="en-IN" altLang="en-US" sz="4300" dirty="0" err="1">
                <a:solidFill>
                  <a:srgbClr val="C00000"/>
                </a:solidFill>
              </a:rPr>
              <a:t>Akshay</a:t>
            </a:r>
            <a:r>
              <a:rPr lang="en-IN" altLang="en-US" sz="4300" dirty="0">
                <a:solidFill>
                  <a:srgbClr val="C00000"/>
                </a:solidFill>
              </a:rPr>
              <a:t> </a:t>
            </a:r>
            <a:r>
              <a:rPr lang="en-IN" altLang="en-US" sz="4300" dirty="0" err="1">
                <a:solidFill>
                  <a:srgbClr val="C00000"/>
                </a:solidFill>
              </a:rPr>
              <a:t>Patil</a:t>
            </a:r>
            <a:r>
              <a:rPr lang="en-IN" altLang="en-US" sz="4300" dirty="0">
                <a:solidFill>
                  <a:srgbClr val="C00000"/>
                </a:solidFill>
              </a:rPr>
              <a:t>(71704980K)</a:t>
            </a:r>
          </a:p>
          <a:p>
            <a:pPr>
              <a:lnSpc>
                <a:spcPct val="100000"/>
              </a:lnSpc>
            </a:pPr>
            <a:r>
              <a:rPr lang="en-IN" altLang="en-US" sz="4300" dirty="0">
                <a:solidFill>
                  <a:srgbClr val="C00000"/>
                </a:solidFill>
              </a:rPr>
              <a:t>Ketan </a:t>
            </a:r>
            <a:r>
              <a:rPr lang="en-IN" altLang="en-US" sz="4300" dirty="0" err="1">
                <a:solidFill>
                  <a:srgbClr val="C00000"/>
                </a:solidFill>
              </a:rPr>
              <a:t>Deo</a:t>
            </a:r>
            <a:r>
              <a:rPr lang="en-IN" altLang="en-US" sz="4300" dirty="0">
                <a:solidFill>
                  <a:srgbClr val="C00000"/>
                </a:solidFill>
              </a:rPr>
              <a:t>(71704616J)</a:t>
            </a:r>
          </a:p>
          <a:p>
            <a:pPr>
              <a:lnSpc>
                <a:spcPct val="100000"/>
              </a:lnSpc>
            </a:pPr>
            <a:r>
              <a:rPr lang="en-IN" altLang="en-US" sz="4300" dirty="0" err="1">
                <a:solidFill>
                  <a:srgbClr val="C00000"/>
                </a:solidFill>
              </a:rPr>
              <a:t>Kalpesh</a:t>
            </a:r>
            <a:r>
              <a:rPr lang="en-IN" altLang="en-US" sz="4300" dirty="0">
                <a:solidFill>
                  <a:srgbClr val="C00000"/>
                </a:solidFill>
              </a:rPr>
              <a:t> </a:t>
            </a:r>
            <a:r>
              <a:rPr lang="en-IN" altLang="en-US" sz="4300" dirty="0" err="1">
                <a:solidFill>
                  <a:srgbClr val="C00000"/>
                </a:solidFill>
              </a:rPr>
              <a:t>Sonawane</a:t>
            </a:r>
            <a:r>
              <a:rPr lang="en-IN" altLang="en-US" sz="4300" dirty="0">
                <a:solidFill>
                  <a:srgbClr val="C00000"/>
                </a:solidFill>
              </a:rPr>
              <a:t>(71705184G)</a:t>
            </a:r>
          </a:p>
          <a:p>
            <a:pPr algn="just">
              <a:lnSpc>
                <a:spcPct val="100000"/>
              </a:lnSpc>
            </a:pPr>
            <a:r>
              <a:rPr lang="en-IN" altLang="en-US" sz="4300" dirty="0">
                <a:solidFill>
                  <a:srgbClr val="C00000"/>
                </a:solidFill>
              </a:rPr>
              <a:t>					</a:t>
            </a:r>
            <a:endParaRPr lang="en-US" sz="4300" dirty="0">
              <a:solidFill>
                <a:srgbClr val="C00000"/>
              </a:solidFill>
            </a:endParaRPr>
          </a:p>
          <a:p>
            <a:endParaRPr lang="en-US" sz="2531" dirty="0"/>
          </a:p>
        </p:txBody>
      </p:sp>
      <p:sp>
        <p:nvSpPr>
          <p:cNvPr id="4" name="Rectangle 3"/>
          <p:cNvSpPr/>
          <p:nvPr/>
        </p:nvSpPr>
        <p:spPr>
          <a:xfrm>
            <a:off x="952500" y="6357937"/>
            <a:ext cx="10287000" cy="358672"/>
          </a:xfrm>
          <a:prstGeom prst="rect">
            <a:avLst/>
          </a:prstGeom>
        </p:spPr>
        <p:txBody>
          <a:bodyPr wrap="square" lIns="97962" tIns="48982" rIns="97962" bIns="48982">
            <a:spAutoFit/>
          </a:bodyPr>
          <a:lstStyle/>
          <a:p>
            <a:pPr algn="ctr"/>
            <a:r>
              <a:rPr lang="en-US" sz="1688" dirty="0">
                <a:solidFill>
                  <a:schemeClr val="tx1">
                    <a:lumMod val="95000"/>
                    <a:lumOff val="5000"/>
                  </a:schemeClr>
                </a:solidFill>
              </a:rPr>
              <a:t>Day and Date of Review : </a:t>
            </a:r>
            <a:r>
              <a:rPr lang="en-IN" sz="1688" dirty="0">
                <a:solidFill>
                  <a:schemeClr val="tx1">
                    <a:lumMod val="95000"/>
                    <a:lumOff val="5000"/>
                  </a:schemeClr>
                </a:solidFill>
              </a:rPr>
              <a:t>Thursday</a:t>
            </a:r>
            <a:r>
              <a:rPr lang="en-US" sz="1688" dirty="0">
                <a:solidFill>
                  <a:schemeClr val="tx1">
                    <a:lumMod val="95000"/>
                    <a:lumOff val="5000"/>
                  </a:schemeClr>
                </a:solidFill>
              </a:rPr>
              <a:t>, 12 December 2019</a:t>
            </a:r>
          </a:p>
        </p:txBody>
      </p:sp>
      <p:sp>
        <p:nvSpPr>
          <p:cNvPr id="6" name="Subtitle 2"/>
          <p:cNvSpPr txBox="1"/>
          <p:nvPr/>
        </p:nvSpPr>
        <p:spPr>
          <a:xfrm>
            <a:off x="952500" y="4500563"/>
            <a:ext cx="10287000" cy="838200"/>
          </a:xfrm>
          <a:prstGeom prst="rect">
            <a:avLst/>
          </a:prstGeom>
        </p:spPr>
        <p:txBody>
          <a:bodyPr vert="horz" lIns="97962" tIns="48982" rIns="97962" bIns="48982" rtlCol="0">
            <a:normAutofit fontScale="87500" lnSpcReduction="10000"/>
          </a:bodyPr>
          <a:lstStyle/>
          <a:p>
            <a:pPr algn="ctr">
              <a:spcBef>
                <a:spcPct val="20000"/>
              </a:spcBef>
              <a:defRPr/>
            </a:pPr>
            <a:r>
              <a:rPr lang="en-US" sz="2531" dirty="0">
                <a:solidFill>
                  <a:srgbClr val="C00000"/>
                </a:solidFill>
              </a:rPr>
              <a:t>Guide</a:t>
            </a:r>
          </a:p>
          <a:p>
            <a:pPr algn="ctr">
              <a:spcBef>
                <a:spcPct val="20000"/>
              </a:spcBef>
              <a:defRPr/>
            </a:pPr>
            <a:r>
              <a:rPr lang="en-US" sz="2813" dirty="0">
                <a:solidFill>
                  <a:srgbClr val="C00000"/>
                </a:solidFill>
              </a:rPr>
              <a:t>“</a:t>
            </a:r>
            <a:r>
              <a:rPr lang="en-IN" altLang="en-US" sz="2813" dirty="0">
                <a:solidFill>
                  <a:srgbClr val="C00000"/>
                </a:solidFill>
              </a:rPr>
              <a:t>Prof. R. M. BORA</a:t>
            </a:r>
            <a:r>
              <a:rPr lang="en-US" sz="2813" dirty="0">
                <a:solidFill>
                  <a:srgbClr val="C00000"/>
                </a:solidFill>
              </a:rPr>
              <a:t>”</a:t>
            </a:r>
          </a:p>
          <a:p>
            <a:pPr algn="ctr">
              <a:spcBef>
                <a:spcPct val="20000"/>
              </a:spcBef>
              <a:defRPr/>
            </a:pPr>
            <a:endParaRPr lang="en-US" sz="2344" dirty="0">
              <a:solidFill>
                <a:schemeClr val="tx1">
                  <a:tint val="75000"/>
                </a:schemeClr>
              </a:solidFill>
            </a:endParaRPr>
          </a:p>
          <a:p>
            <a:pPr algn="ctr">
              <a:spcBef>
                <a:spcPct val="20000"/>
              </a:spcBef>
              <a:defRPr/>
            </a:pPr>
            <a:endParaRPr lang="en-US" sz="2531" dirty="0">
              <a:solidFill>
                <a:schemeClr val="tx1">
                  <a:tint val="75000"/>
                </a:schemeClr>
              </a:solidFill>
            </a:endParaRPr>
          </a:p>
        </p:txBody>
      </p:sp>
      <p:pic>
        <p:nvPicPr>
          <p:cNvPr id="7" name="Picture 2" descr="C:\Users\student\Downloads\download.jpeg"/>
          <p:cNvPicPr>
            <a:picLocks noChangeAspect="1" noChangeArrowheads="1"/>
          </p:cNvPicPr>
          <p:nvPr/>
        </p:nvPicPr>
        <p:blipFill>
          <a:blip r:embed="rId2" cstate="print"/>
          <a:srcRect/>
          <a:stretch>
            <a:fillRect/>
          </a:stretch>
        </p:blipFill>
        <p:spPr bwMode="auto">
          <a:xfrm>
            <a:off x="0" y="0"/>
            <a:ext cx="1481373" cy="1219200"/>
          </a:xfrm>
          <a:prstGeom prst="rect">
            <a:avLst/>
          </a:prstGeom>
          <a:noFill/>
        </p:spPr>
      </p:pic>
      <p:sp>
        <p:nvSpPr>
          <p:cNvPr id="5" name="TextBox 4"/>
          <p:cNvSpPr txBox="1"/>
          <p:nvPr/>
        </p:nvSpPr>
        <p:spPr>
          <a:xfrm>
            <a:off x="1481373" y="309115"/>
            <a:ext cx="8550901" cy="842514"/>
          </a:xfrm>
          <a:prstGeom prst="rect">
            <a:avLst/>
          </a:prstGeom>
          <a:noFill/>
        </p:spPr>
        <p:txBody>
          <a:bodyPr wrap="square" rtlCol="0">
            <a:spAutoFit/>
          </a:bodyPr>
          <a:lstStyle/>
          <a:p>
            <a:endParaRPr lang="en-US" dirty="0"/>
          </a:p>
        </p:txBody>
      </p:sp>
      <p:sp>
        <p:nvSpPr>
          <p:cNvPr id="8" name="Title 1"/>
          <p:cNvSpPr>
            <a:spLocks noGrp="1"/>
          </p:cNvSpPr>
          <p:nvPr>
            <p:ph type="ctrTitle"/>
          </p:nvPr>
        </p:nvSpPr>
        <p:spPr>
          <a:xfrm>
            <a:off x="1481373" y="8709"/>
            <a:ext cx="9065165" cy="1219200"/>
          </a:xfrm>
          <a:ln>
            <a:solidFill>
              <a:schemeClr val="accent1"/>
            </a:solidFill>
          </a:ln>
        </p:spPr>
        <p:style>
          <a:lnRef idx="3">
            <a:schemeClr val="lt1"/>
          </a:lnRef>
          <a:fillRef idx="1">
            <a:schemeClr val="accent1"/>
          </a:fillRef>
          <a:effectRef idx="1">
            <a:schemeClr val="accent1"/>
          </a:effectRef>
          <a:fontRef idx="minor">
            <a:schemeClr val="lt1"/>
          </a:fontRef>
        </p:style>
        <p:txBody>
          <a:bodyPr>
            <a:normAutofit/>
          </a:bodyPr>
          <a:lstStyle/>
          <a:p>
            <a:r>
              <a:rPr lang="en-US" sz="2200" dirty="0">
                <a:solidFill>
                  <a:schemeClr val="bg1"/>
                </a:solidFill>
                <a:latin typeface="Arial" panose="020B0604020202020204" pitchFamily="34" charset="0"/>
                <a:cs typeface="Arial" panose="020B0604020202020204" pitchFamily="34" charset="0"/>
              </a:rPr>
              <a:t>K.K WAGH INSTITUTE OF ENGINEERING EDUCATION AND RESEARCH</a:t>
            </a:r>
            <a:br>
              <a:rPr lang="en-US" sz="2900" dirty="0">
                <a:solidFill>
                  <a:schemeClr val="bg1"/>
                </a:solidFill>
                <a:latin typeface="Arial" panose="020B0604020202020204" pitchFamily="34" charset="0"/>
                <a:cs typeface="Arial" panose="020B0604020202020204" pitchFamily="34" charset="0"/>
              </a:rPr>
            </a:br>
            <a:r>
              <a:rPr lang="en-US" sz="2400" dirty="0">
                <a:solidFill>
                  <a:schemeClr val="bg1"/>
                </a:solidFill>
                <a:latin typeface="Arial" panose="020B0604020202020204" pitchFamily="34" charset="0"/>
                <a:cs typeface="Arial" panose="020B0604020202020204" pitchFamily="34" charset="0"/>
              </a:rPr>
              <a:t>Department of Information Technology</a:t>
            </a:r>
          </a:p>
        </p:txBody>
      </p:sp>
      <p:pic>
        <p:nvPicPr>
          <p:cNvPr id="10" name="Picture 3" descr="G:\Guest Lectures - Seminars - Workshops Conducted\PBS\images.jpg"/>
          <p:cNvPicPr>
            <a:picLocks noChangeAspect="1" noChangeArrowheads="1"/>
          </p:cNvPicPr>
          <p:nvPr/>
        </p:nvPicPr>
        <p:blipFill>
          <a:blip r:embed="rId3" cstate="print"/>
          <a:srcRect/>
          <a:stretch>
            <a:fillRect/>
          </a:stretch>
        </p:blipFill>
        <p:spPr bwMode="auto">
          <a:xfrm>
            <a:off x="10546538" y="37780"/>
            <a:ext cx="1600200" cy="1199895"/>
          </a:xfrm>
          <a:prstGeom prst="rect">
            <a:avLst/>
          </a:prstGeom>
          <a:noFill/>
        </p:spPr>
      </p:pic>
    </p:spTree>
    <p:extLst>
      <p:ext uri="{BB962C8B-B14F-4D97-AF65-F5344CB8AC3E}">
        <p14:creationId xmlns:p14="http://schemas.microsoft.com/office/powerpoint/2010/main" val="2553922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Image dehazing refers to procedures that attempt to remove the haze amount in a hazy image and grant the degraded image an overall sharpened appearance to obtain a clearer visibility and smooth image.</a:t>
            </a:r>
          </a:p>
          <a:p>
            <a:r>
              <a:rPr lang="en-US" dirty="0"/>
              <a:t>Light reflected due to haze has a particular colour: the colour of ambient light that is reflecting. This colour should be fairly constant over the whole picture, so when we calculate it we just remove that constant value from every pixel. </a:t>
            </a:r>
            <a:endParaRPr lang="en-IN" dirty="0"/>
          </a:p>
        </p:txBody>
      </p:sp>
      <p:sp>
        <p:nvSpPr>
          <p:cNvPr id="4" name="Title 1">
            <a:extLst>
              <a:ext uri="{FF2B5EF4-FFF2-40B4-BE49-F238E27FC236}">
                <a16:creationId xmlns:a16="http://schemas.microsoft.com/office/drawing/2014/main" id="{E84D50B6-DE22-4ECC-B24A-446980385977}"/>
              </a:ext>
            </a:extLst>
          </p:cNvPr>
          <p:cNvSpPr>
            <a:spLocks noGrp="1"/>
          </p:cNvSpPr>
          <p:nvPr>
            <p:ph type="title"/>
          </p:nvPr>
        </p:nvSpPr>
        <p:spPr>
          <a:xfrm>
            <a:off x="1" y="0"/>
            <a:ext cx="12192000" cy="1414643"/>
          </a:xfrm>
        </p:spPr>
        <p:style>
          <a:lnRef idx="3">
            <a:schemeClr val="lt1"/>
          </a:lnRef>
          <a:fillRef idx="1">
            <a:schemeClr val="accent1"/>
          </a:fillRef>
          <a:effectRef idx="1">
            <a:schemeClr val="accent1"/>
          </a:effectRef>
          <a:fontRef idx="minor">
            <a:schemeClr val="lt1"/>
          </a:fontRef>
        </p:style>
        <p:txBody>
          <a:bodyPr>
            <a:normAutofit/>
          </a:bodyPr>
          <a:lstStyle/>
          <a:p>
            <a:pPr algn="ctr"/>
            <a:r>
              <a:rPr lang="en-US" sz="4500" dirty="0"/>
              <a:t>Dehazing</a:t>
            </a:r>
          </a:p>
        </p:txBody>
      </p:sp>
    </p:spTree>
    <p:extLst>
      <p:ext uri="{BB962C8B-B14F-4D97-AF65-F5344CB8AC3E}">
        <p14:creationId xmlns:p14="http://schemas.microsoft.com/office/powerpoint/2010/main" val="583577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514350" indent="-514350">
              <a:buFont typeface="+mj-lt"/>
              <a:buAutoNum type="arabicPeriod"/>
            </a:pPr>
            <a:r>
              <a:rPr lang="en-US" dirty="0"/>
              <a:t>Select an image with haze.</a:t>
            </a:r>
          </a:p>
          <a:p>
            <a:pPr marL="514350" indent="-514350">
              <a:buFont typeface="+mj-lt"/>
              <a:buAutoNum type="arabicPeriod"/>
            </a:pPr>
            <a:r>
              <a:rPr lang="en-US" dirty="0"/>
              <a:t>Invert the selected image.</a:t>
            </a:r>
          </a:p>
          <a:p>
            <a:pPr marL="514350" indent="-514350">
              <a:buFont typeface="+mj-lt"/>
              <a:buAutoNum type="arabicPeriod"/>
            </a:pPr>
            <a:r>
              <a:rPr lang="en-US" dirty="0"/>
              <a:t>Reduce the atmospheric haze.</a:t>
            </a:r>
          </a:p>
          <a:p>
            <a:pPr marL="514350" indent="-514350">
              <a:buFont typeface="+mj-lt"/>
              <a:buAutoNum type="arabicPeriod"/>
            </a:pPr>
            <a:r>
              <a:rPr lang="en-US" dirty="0"/>
              <a:t>Again invert the image to see original image with haze reduced. </a:t>
            </a:r>
            <a:endParaRPr lang="en-IN" dirty="0"/>
          </a:p>
        </p:txBody>
      </p:sp>
      <p:sp>
        <p:nvSpPr>
          <p:cNvPr id="4" name="Title 1">
            <a:extLst>
              <a:ext uri="{FF2B5EF4-FFF2-40B4-BE49-F238E27FC236}">
                <a16:creationId xmlns:a16="http://schemas.microsoft.com/office/drawing/2014/main" id="{E84D50B6-DE22-4ECC-B24A-446980385977}"/>
              </a:ext>
            </a:extLst>
          </p:cNvPr>
          <p:cNvSpPr>
            <a:spLocks noGrp="1"/>
          </p:cNvSpPr>
          <p:nvPr>
            <p:ph type="title"/>
          </p:nvPr>
        </p:nvSpPr>
        <p:spPr>
          <a:xfrm>
            <a:off x="0" y="0"/>
            <a:ext cx="12192000" cy="1325563"/>
          </a:xfrm>
        </p:spPr>
        <p:style>
          <a:lnRef idx="3">
            <a:schemeClr val="lt1"/>
          </a:lnRef>
          <a:fillRef idx="1">
            <a:schemeClr val="accent1"/>
          </a:fillRef>
          <a:effectRef idx="1">
            <a:schemeClr val="accent1"/>
          </a:effectRef>
          <a:fontRef idx="minor">
            <a:schemeClr val="lt1"/>
          </a:fontRef>
        </p:style>
        <p:txBody>
          <a:bodyPr>
            <a:normAutofit/>
          </a:bodyPr>
          <a:lstStyle/>
          <a:p>
            <a:pPr algn="ctr"/>
            <a:r>
              <a:rPr lang="en-US" sz="4500" dirty="0"/>
              <a:t>Steps for Dehazing</a:t>
            </a:r>
          </a:p>
        </p:txBody>
      </p:sp>
    </p:spTree>
    <p:extLst>
      <p:ext uri="{BB962C8B-B14F-4D97-AF65-F5344CB8AC3E}">
        <p14:creationId xmlns:p14="http://schemas.microsoft.com/office/powerpoint/2010/main" val="1331504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p:cNvPicPr>
            <a:picLocks noGrp="1" noChangeAspect="1"/>
          </p:cNvPicPr>
          <p:nvPr>
            <p:ph sz="half" idx="4294967295"/>
          </p:nvPr>
        </p:nvPicPr>
        <p:blipFill>
          <a:blip r:embed="rId2" cstate="print">
            <a:extLst>
              <a:ext uri="{28A0092B-C50C-407E-A947-70E740481C1C}">
                <a14:useLocalDpi xmlns:a14="http://schemas.microsoft.com/office/drawing/2010/main" val="0"/>
              </a:ext>
            </a:extLst>
          </a:blip>
          <a:stretch>
            <a:fillRect/>
          </a:stretch>
        </p:blipFill>
        <p:spPr>
          <a:xfrm>
            <a:off x="4442603" y="103517"/>
            <a:ext cx="3530600" cy="2647950"/>
          </a:xfrm>
        </p:spPr>
      </p:pic>
      <p:pic>
        <p:nvPicPr>
          <p:cNvPr id="13" name="Content Placeholder 12"/>
          <p:cNvPicPr>
            <a:picLocks noGrp="1" noChangeAspect="1"/>
          </p:cNvPicPr>
          <p:nvPr>
            <p:ph sz="quarter" idx="4294967295"/>
          </p:nvPr>
        </p:nvPicPr>
        <p:blipFill>
          <a:blip r:embed="rId3" cstate="print">
            <a:extLst>
              <a:ext uri="{28A0092B-C50C-407E-A947-70E740481C1C}">
                <a14:useLocalDpi xmlns:a14="http://schemas.microsoft.com/office/drawing/2010/main" val="0"/>
              </a:ext>
            </a:extLst>
          </a:blip>
          <a:stretch>
            <a:fillRect/>
          </a:stretch>
        </p:blipFill>
        <p:spPr>
          <a:xfrm>
            <a:off x="7707313" y="3278188"/>
            <a:ext cx="4484687" cy="3273425"/>
          </a:xfr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533" y="3278040"/>
            <a:ext cx="4395128" cy="3209026"/>
          </a:xfrm>
          <a:prstGeom prst="rect">
            <a:avLst/>
          </a:prstGeom>
        </p:spPr>
      </p:pic>
      <p:cxnSp>
        <p:nvCxnSpPr>
          <p:cNvPr id="22" name="Straight Arrow Connector 21"/>
          <p:cNvCxnSpPr/>
          <p:nvPr/>
        </p:nvCxnSpPr>
        <p:spPr>
          <a:xfrm flipH="1">
            <a:off x="4442603" y="2889849"/>
            <a:ext cx="1639020" cy="19236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13" idx="1"/>
          </p:cNvCxnSpPr>
          <p:nvPr/>
        </p:nvCxnSpPr>
        <p:spPr>
          <a:xfrm>
            <a:off x="4442603" y="4882553"/>
            <a:ext cx="3264710" cy="323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307238" y="1427492"/>
            <a:ext cx="1772921" cy="369332"/>
          </a:xfrm>
          <a:prstGeom prst="rect">
            <a:avLst/>
          </a:prstGeom>
          <a:noFill/>
        </p:spPr>
        <p:txBody>
          <a:bodyPr wrap="none" rtlCol="0">
            <a:spAutoFit/>
          </a:bodyPr>
          <a:lstStyle/>
          <a:p>
            <a:r>
              <a:rPr lang="en-US" dirty="0"/>
              <a:t>1. Original Image</a:t>
            </a:r>
            <a:endParaRPr lang="en-IN" dirty="0"/>
          </a:p>
        </p:txBody>
      </p:sp>
      <p:sp>
        <p:nvSpPr>
          <p:cNvPr id="26" name="TextBox 25"/>
          <p:cNvSpPr txBox="1"/>
          <p:nvPr/>
        </p:nvSpPr>
        <p:spPr>
          <a:xfrm>
            <a:off x="1580924" y="6366947"/>
            <a:ext cx="1825243" cy="369332"/>
          </a:xfrm>
          <a:prstGeom prst="rect">
            <a:avLst/>
          </a:prstGeom>
          <a:noFill/>
        </p:spPr>
        <p:txBody>
          <a:bodyPr wrap="none" rtlCol="0">
            <a:spAutoFit/>
          </a:bodyPr>
          <a:lstStyle/>
          <a:p>
            <a:r>
              <a:rPr lang="en-US" dirty="0"/>
              <a:t>2. Inverted Image</a:t>
            </a:r>
            <a:endParaRPr lang="en-IN" dirty="0"/>
          </a:p>
        </p:txBody>
      </p:sp>
      <p:sp>
        <p:nvSpPr>
          <p:cNvPr id="27" name="TextBox 26"/>
          <p:cNvSpPr txBox="1"/>
          <p:nvPr/>
        </p:nvSpPr>
        <p:spPr>
          <a:xfrm>
            <a:off x="9249963" y="6366947"/>
            <a:ext cx="1854290" cy="369332"/>
          </a:xfrm>
          <a:prstGeom prst="rect">
            <a:avLst/>
          </a:prstGeom>
          <a:noFill/>
        </p:spPr>
        <p:txBody>
          <a:bodyPr wrap="none" rtlCol="0">
            <a:spAutoFit/>
          </a:bodyPr>
          <a:lstStyle/>
          <a:p>
            <a:r>
              <a:rPr lang="en-US" dirty="0"/>
              <a:t>3. Dehazed Image</a:t>
            </a:r>
            <a:endParaRPr lang="en-IN" dirty="0"/>
          </a:p>
        </p:txBody>
      </p:sp>
    </p:spTree>
    <p:extLst>
      <p:ext uri="{BB962C8B-B14F-4D97-AF65-F5344CB8AC3E}">
        <p14:creationId xmlns:p14="http://schemas.microsoft.com/office/powerpoint/2010/main" val="1006425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633"/>
            <a:ext cx="12192000" cy="1396646"/>
          </a:xfrm>
        </p:spPr>
        <p:style>
          <a:lnRef idx="3">
            <a:schemeClr val="lt1"/>
          </a:lnRef>
          <a:fillRef idx="1">
            <a:schemeClr val="accent1"/>
          </a:fillRef>
          <a:effectRef idx="1">
            <a:schemeClr val="accent1"/>
          </a:effectRef>
          <a:fontRef idx="minor">
            <a:schemeClr val="lt1"/>
          </a:fontRef>
        </p:style>
        <p:txBody>
          <a:bodyPr/>
          <a:lstStyle/>
          <a:p>
            <a:pPr algn="just"/>
            <a:r>
              <a:rPr lang="en-US" dirty="0"/>
              <a:t>                            Histogram Equalization </a:t>
            </a:r>
          </a:p>
        </p:txBody>
      </p:sp>
      <p:sp>
        <p:nvSpPr>
          <p:cNvPr id="3" name="Content Placeholder 2"/>
          <p:cNvSpPr>
            <a:spLocks noGrp="1"/>
          </p:cNvSpPr>
          <p:nvPr>
            <p:ph idx="1"/>
          </p:nvPr>
        </p:nvSpPr>
        <p:spPr>
          <a:xfrm>
            <a:off x="1466850" y="1600200"/>
            <a:ext cx="9515475" cy="4525963"/>
          </a:xfrm>
        </p:spPr>
        <p:txBody>
          <a:bodyPr>
            <a:noAutofit/>
          </a:bodyPr>
          <a:lstStyle/>
          <a:p>
            <a:r>
              <a:rPr lang="en-US" dirty="0"/>
              <a:t>Histogram Equalization is one of the fundamental tools in the image processing toolkit</a:t>
            </a:r>
            <a:r>
              <a:rPr lang="en-IN" altLang="en-US" dirty="0"/>
              <a:t>.</a:t>
            </a:r>
          </a:p>
          <a:p>
            <a:r>
              <a:rPr lang="en-IN" altLang="en-US" dirty="0"/>
              <a:t>It is a technique for adjusting the pixel values in an image to enhance the contrast by making those intensities more equal across the board.</a:t>
            </a:r>
          </a:p>
          <a:p>
            <a:pPr marL="0" indent="0">
              <a:buNone/>
            </a:pPr>
            <a:endParaRPr lang="en-US" sz="30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a:t>
            </a:fld>
            <a:endParaRPr lang="en-US" dirty="0"/>
          </a:p>
        </p:txBody>
      </p:sp>
    </p:spTree>
    <p:extLst>
      <p:ext uri="{BB962C8B-B14F-4D97-AF65-F5344CB8AC3E}">
        <p14:creationId xmlns:p14="http://schemas.microsoft.com/office/powerpoint/2010/main" val="2173061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514350" indent="-514350">
              <a:buFont typeface="+mj-lt"/>
              <a:buAutoNum type="arabicPeriod"/>
            </a:pPr>
            <a:r>
              <a:rPr lang="en-US" dirty="0"/>
              <a:t>Select an image for Histogram Equalization.</a:t>
            </a:r>
          </a:p>
          <a:p>
            <a:pPr marL="514350" indent="-514350">
              <a:buFont typeface="+mj-lt"/>
              <a:buAutoNum type="arabicPeriod"/>
            </a:pPr>
            <a:r>
              <a:rPr lang="en-US" dirty="0"/>
              <a:t>Apply Histogram Equalization on the selected image using the histeq() function.</a:t>
            </a:r>
          </a:p>
          <a:p>
            <a:pPr marL="514350" indent="-514350">
              <a:buFont typeface="+mj-lt"/>
              <a:buAutoNum type="arabicPeriod"/>
            </a:pPr>
            <a:r>
              <a:rPr lang="en-US" dirty="0"/>
              <a:t>Display the resultant image.</a:t>
            </a:r>
            <a:endParaRPr lang="en-IN" dirty="0"/>
          </a:p>
        </p:txBody>
      </p:sp>
      <p:sp>
        <p:nvSpPr>
          <p:cNvPr id="4" name="Title 1"/>
          <p:cNvSpPr>
            <a:spLocks noGrp="1"/>
          </p:cNvSpPr>
          <p:nvPr>
            <p:ph type="title"/>
          </p:nvPr>
        </p:nvSpPr>
        <p:spPr>
          <a:xfrm>
            <a:off x="0" y="0"/>
            <a:ext cx="12192000" cy="1325563"/>
          </a:xfrm>
        </p:spPr>
        <p:style>
          <a:lnRef idx="3">
            <a:schemeClr val="lt1"/>
          </a:lnRef>
          <a:fillRef idx="1">
            <a:schemeClr val="accent1"/>
          </a:fillRef>
          <a:effectRef idx="1">
            <a:schemeClr val="accent1"/>
          </a:effectRef>
          <a:fontRef idx="minor">
            <a:schemeClr val="lt1"/>
          </a:fontRef>
        </p:style>
        <p:txBody>
          <a:bodyPr/>
          <a:lstStyle/>
          <a:p>
            <a:pPr algn="ctr"/>
            <a:r>
              <a:rPr lang="en-US" dirty="0"/>
              <a:t>Steps for Histogram Equalization </a:t>
            </a:r>
          </a:p>
        </p:txBody>
      </p:sp>
    </p:spTree>
    <p:extLst>
      <p:ext uri="{BB962C8B-B14F-4D97-AF65-F5344CB8AC3E}">
        <p14:creationId xmlns:p14="http://schemas.microsoft.com/office/powerpoint/2010/main" val="2751327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6F15528-21DE-4FAA-801E-634DDDAF4B2B}" type="slidenum">
              <a:rPr lang="en-US" smtClean="0"/>
              <a:pPr/>
              <a:t>15</a:t>
            </a:fld>
            <a:endParaRPr lang="en-US" dirty="0"/>
          </a:p>
        </p:txBody>
      </p:sp>
      <p:pic>
        <p:nvPicPr>
          <p:cNvPr id="7" name="Content Placeholder 6">
            <a:extLst>
              <a:ext uri="{FF2B5EF4-FFF2-40B4-BE49-F238E27FC236}">
                <a16:creationId xmlns:a16="http://schemas.microsoft.com/office/drawing/2014/main" id="{B80FCC96-23DA-47C0-A594-F1C57BE3BDA1}"/>
              </a:ext>
            </a:extLst>
          </p:cNvPr>
          <p:cNvPicPr>
            <a:picLocks noGrp="1" noChangeAspect="1"/>
          </p:cNvPicPr>
          <p:nvPr>
            <p:ph idx="1"/>
          </p:nvPr>
        </p:nvPicPr>
        <p:blipFill>
          <a:blip r:embed="rId2"/>
          <a:stretch>
            <a:fillRect/>
          </a:stretch>
        </p:blipFill>
        <p:spPr>
          <a:xfrm>
            <a:off x="719091" y="1473377"/>
            <a:ext cx="10076155" cy="5025077"/>
          </a:xfrm>
          <a:prstGeom prst="rect">
            <a:avLst/>
          </a:prstGeom>
        </p:spPr>
      </p:pic>
    </p:spTree>
    <p:extLst>
      <p:ext uri="{BB962C8B-B14F-4D97-AF65-F5344CB8AC3E}">
        <p14:creationId xmlns:p14="http://schemas.microsoft.com/office/powerpoint/2010/main" val="2539084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633"/>
            <a:ext cx="12192000" cy="1143000"/>
          </a:xfrm>
        </p:spPr>
        <p:style>
          <a:lnRef idx="3">
            <a:schemeClr val="lt1"/>
          </a:lnRef>
          <a:fillRef idx="1">
            <a:schemeClr val="accent1"/>
          </a:fillRef>
          <a:effectRef idx="1">
            <a:schemeClr val="accent1"/>
          </a:effectRef>
          <a:fontRef idx="minor">
            <a:schemeClr val="lt1"/>
          </a:fontRef>
        </p:style>
        <p:txBody>
          <a:bodyPr/>
          <a:lstStyle/>
          <a:p>
            <a:pPr algn="ctr"/>
            <a:r>
              <a:rPr lang="en-US" dirty="0"/>
              <a:t>Denoising</a:t>
            </a:r>
          </a:p>
        </p:txBody>
      </p:sp>
      <p:sp>
        <p:nvSpPr>
          <p:cNvPr id="3" name="Content Placeholder 2"/>
          <p:cNvSpPr>
            <a:spLocks noGrp="1"/>
          </p:cNvSpPr>
          <p:nvPr>
            <p:ph idx="1"/>
          </p:nvPr>
        </p:nvSpPr>
        <p:spPr>
          <a:xfrm>
            <a:off x="1466850" y="1600200"/>
            <a:ext cx="9515475" cy="4525963"/>
          </a:xfrm>
        </p:spPr>
        <p:txBody>
          <a:bodyPr>
            <a:noAutofit/>
          </a:bodyPr>
          <a:lstStyle/>
          <a:p>
            <a:r>
              <a:rPr lang="en-US" dirty="0"/>
              <a:t>Image de-noising is a process of removal of unwanted disturbances from the image making image interpretation and analysis easier.</a:t>
            </a:r>
          </a:p>
          <a:p>
            <a:r>
              <a:rPr lang="en-US" dirty="0"/>
              <a:t>The process of image de-noising is achieved by filtering the unwanted noise and accentuating the features and quality of an image.</a:t>
            </a: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16</a:t>
            </a:fld>
            <a:endParaRPr lang="en-US" dirty="0">
              <a:solidFill>
                <a:prstClr val="black">
                  <a:tint val="75000"/>
                </a:prstClr>
              </a:solidFill>
            </a:endParaRPr>
          </a:p>
        </p:txBody>
      </p:sp>
    </p:spTree>
    <p:extLst>
      <p:ext uri="{BB962C8B-B14F-4D97-AF65-F5344CB8AC3E}">
        <p14:creationId xmlns:p14="http://schemas.microsoft.com/office/powerpoint/2010/main" val="99150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514350" indent="-514350">
              <a:buFont typeface="+mj-lt"/>
              <a:buAutoNum type="arabicPeriod"/>
            </a:pPr>
            <a:r>
              <a:rPr lang="en-IN" dirty="0"/>
              <a:t>Select an image to remove noise.</a:t>
            </a:r>
          </a:p>
          <a:p>
            <a:pPr marL="514350" indent="-514350">
              <a:buFont typeface="+mj-lt"/>
              <a:buAutoNum type="arabicPeriod"/>
            </a:pPr>
            <a:r>
              <a:rPr lang="en-IN" dirty="0"/>
              <a:t>Apply median filtering techniques:</a:t>
            </a:r>
          </a:p>
          <a:p>
            <a:pPr marL="0" indent="0">
              <a:buNone/>
            </a:pPr>
            <a:r>
              <a:rPr lang="en-IN" dirty="0"/>
              <a:t>	redChannel = p(:, :, 1);</a:t>
            </a:r>
            <a:r>
              <a:rPr lang="en-US" dirty="0"/>
              <a:t>	</a:t>
            </a:r>
            <a:endParaRPr lang="en-IN" dirty="0"/>
          </a:p>
          <a:p>
            <a:pPr marL="514350" indent="-514350">
              <a:buFont typeface="+mj-lt"/>
              <a:buAutoNum type="arabicPeriod" startAt="3"/>
            </a:pPr>
            <a:r>
              <a:rPr lang="en-IN" dirty="0"/>
              <a:t>Median Filter the channels:</a:t>
            </a:r>
          </a:p>
          <a:p>
            <a:pPr marL="0" indent="0">
              <a:buNone/>
            </a:pPr>
            <a:r>
              <a:rPr lang="en-IN" dirty="0"/>
              <a:t>	redMF = medfilt2(redChannel, [3 3]);</a:t>
            </a:r>
          </a:p>
          <a:p>
            <a:pPr marL="514350" indent="-514350">
              <a:buFont typeface="+mj-lt"/>
              <a:buAutoNum type="arabicPeriod" startAt="4"/>
            </a:pPr>
            <a:r>
              <a:rPr lang="en-US" dirty="0"/>
              <a:t>Concatenate</a:t>
            </a:r>
            <a:r>
              <a:rPr lang="en-IN" dirty="0"/>
              <a:t> all 3 channels:</a:t>
            </a:r>
          </a:p>
          <a:p>
            <a:pPr marL="457200" lvl="1" indent="0">
              <a:buNone/>
            </a:pPr>
            <a:r>
              <a:rPr lang="en-US" sz="2800" dirty="0"/>
              <a:t>	</a:t>
            </a:r>
            <a:r>
              <a:rPr lang="en-IN" sz="2800" dirty="0"/>
              <a:t>rgbFixed = cat(3, redMF, greenMF, blueMF);</a:t>
            </a:r>
          </a:p>
          <a:p>
            <a:pPr marL="514350" indent="-514350">
              <a:buFont typeface="+mj-lt"/>
              <a:buAutoNum type="arabicPeriod" startAt="4"/>
            </a:pPr>
            <a:r>
              <a:rPr lang="en-IN" dirty="0"/>
              <a:t>Display the output image.</a:t>
            </a:r>
          </a:p>
        </p:txBody>
      </p:sp>
      <p:sp>
        <p:nvSpPr>
          <p:cNvPr id="4" name="Title 1"/>
          <p:cNvSpPr>
            <a:spLocks noGrp="1"/>
          </p:cNvSpPr>
          <p:nvPr>
            <p:ph type="title"/>
          </p:nvPr>
        </p:nvSpPr>
        <p:spPr>
          <a:xfrm>
            <a:off x="0" y="0"/>
            <a:ext cx="12192000" cy="1325563"/>
          </a:xfrm>
        </p:spPr>
        <p:style>
          <a:lnRef idx="3">
            <a:schemeClr val="lt1"/>
          </a:lnRef>
          <a:fillRef idx="1">
            <a:schemeClr val="accent1"/>
          </a:fillRef>
          <a:effectRef idx="1">
            <a:schemeClr val="accent1"/>
          </a:effectRef>
          <a:fontRef idx="minor">
            <a:schemeClr val="lt1"/>
          </a:fontRef>
        </p:style>
        <p:txBody>
          <a:bodyPr/>
          <a:lstStyle/>
          <a:p>
            <a:pPr algn="ctr"/>
            <a:r>
              <a:rPr lang="en-US" dirty="0"/>
              <a:t>Steps for Denoising</a:t>
            </a:r>
          </a:p>
        </p:txBody>
      </p:sp>
    </p:spTree>
    <p:extLst>
      <p:ext uri="{BB962C8B-B14F-4D97-AF65-F5344CB8AC3E}">
        <p14:creationId xmlns:p14="http://schemas.microsoft.com/office/powerpoint/2010/main" val="32115319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813909" y="1129073"/>
            <a:ext cx="5157787" cy="823912"/>
          </a:xfrm>
        </p:spPr>
        <p:txBody>
          <a:bodyPr/>
          <a:lstStyle/>
          <a:p>
            <a:pPr algn="ctr"/>
            <a:r>
              <a:rPr lang="en-US" dirty="0"/>
              <a:t>Original image with noise</a:t>
            </a:r>
            <a:endParaRPr lang="en-IN" dirty="0"/>
          </a:p>
        </p:txBody>
      </p:sp>
      <p:pic>
        <p:nvPicPr>
          <p:cNvPr id="9" name="Content Placeholder 8"/>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07085" y="2259967"/>
            <a:ext cx="4503474" cy="3377606"/>
          </a:xfrm>
        </p:spPr>
      </p:pic>
      <p:sp>
        <p:nvSpPr>
          <p:cNvPr id="7" name="Text Placeholder 6"/>
          <p:cNvSpPr>
            <a:spLocks noGrp="1"/>
          </p:cNvSpPr>
          <p:nvPr>
            <p:ph type="body" sz="quarter" idx="3"/>
          </p:nvPr>
        </p:nvSpPr>
        <p:spPr>
          <a:xfrm>
            <a:off x="6146321" y="1129073"/>
            <a:ext cx="5183188" cy="823912"/>
          </a:xfrm>
        </p:spPr>
        <p:txBody>
          <a:bodyPr/>
          <a:lstStyle/>
          <a:p>
            <a:pPr algn="ctr"/>
            <a:r>
              <a:rPr lang="en-US" dirty="0"/>
              <a:t>Image with noise removed</a:t>
            </a:r>
            <a:endParaRPr lang="en-IN" dirty="0"/>
          </a:p>
        </p:txBody>
      </p:sp>
      <p:pic>
        <p:nvPicPr>
          <p:cNvPr id="10" name="Content Placeholder 9"/>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207801" y="2117703"/>
            <a:ext cx="5396457" cy="3929414"/>
          </a:xfrm>
        </p:spPr>
      </p:pic>
      <p:cxnSp>
        <p:nvCxnSpPr>
          <p:cNvPr id="12" name="Straight Arrow Connector 11"/>
          <p:cNvCxnSpPr/>
          <p:nvPr/>
        </p:nvCxnSpPr>
        <p:spPr>
          <a:xfrm>
            <a:off x="5331125" y="4028536"/>
            <a:ext cx="1233577" cy="258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5699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0" y="0"/>
            <a:ext cx="12192000" cy="997849"/>
          </a:xfrm>
        </p:spPr>
        <p:style>
          <a:lnRef idx="3">
            <a:schemeClr val="lt1"/>
          </a:lnRef>
          <a:fillRef idx="1">
            <a:schemeClr val="accent1"/>
          </a:fillRef>
          <a:effectRef idx="1">
            <a:schemeClr val="accent1"/>
          </a:effectRef>
          <a:fontRef idx="minor">
            <a:schemeClr val="lt1"/>
          </a:fontRef>
        </p:style>
        <p:txBody>
          <a:bodyPr/>
          <a:lstStyle/>
          <a:p>
            <a:pPr algn="ctr"/>
            <a:r>
              <a:rPr lang="en-US" dirty="0"/>
              <a:t>Block Diagram</a:t>
            </a: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78846" y="1500996"/>
            <a:ext cx="7356040" cy="5270740"/>
          </a:xfrm>
        </p:spPr>
      </p:pic>
    </p:spTree>
    <p:extLst>
      <p:ext uri="{BB962C8B-B14F-4D97-AF65-F5344CB8AC3E}">
        <p14:creationId xmlns:p14="http://schemas.microsoft.com/office/powerpoint/2010/main" val="1556670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0" y="0"/>
            <a:ext cx="12192000" cy="1315403"/>
          </a:xfrm>
        </p:spPr>
        <p:style>
          <a:lnRef idx="3">
            <a:schemeClr val="lt1"/>
          </a:lnRef>
          <a:fillRef idx="1">
            <a:schemeClr val="accent1"/>
          </a:fillRef>
          <a:effectRef idx="1">
            <a:schemeClr val="accent1"/>
          </a:effectRef>
          <a:fontRef idx="minor">
            <a:schemeClr val="lt1"/>
          </a:fontRef>
        </p:style>
        <p:txBody>
          <a:bodyPr>
            <a:normAutofit fontScale="90000"/>
          </a:bodyPr>
          <a:lstStyle/>
          <a:p>
            <a:pPr>
              <a:lnSpc>
                <a:spcPct val="150000"/>
              </a:lnSpc>
            </a:pPr>
            <a:r>
              <a:rPr lang="en-US" dirty="0"/>
              <a:t>Contents</a:t>
            </a:r>
          </a:p>
        </p:txBody>
      </p:sp>
      <p:sp>
        <p:nvSpPr>
          <p:cNvPr id="5" name="Content Placeholder 2"/>
          <p:cNvSpPr txBox="1">
            <a:spLocks/>
          </p:cNvSpPr>
          <p:nvPr/>
        </p:nvSpPr>
        <p:spPr>
          <a:xfrm>
            <a:off x="235131" y="1315403"/>
            <a:ext cx="11782698" cy="5219171"/>
          </a:xfrm>
          <a:prstGeom prst="rect">
            <a:avLst/>
          </a:prstGeom>
        </p:spPr>
        <p:txBody>
          <a:bodyPr vert="horz" lIns="104493" tIns="52247" rIns="104493" bIns="52247" rtlCol="0">
            <a:normAutofit fontScale="70000" lnSpcReduction="20000"/>
          </a:bodyPr>
          <a:lstStyle>
            <a:lvl1pPr marL="391795" indent="-391795" algn="l" defTabSz="1044575"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1pPr>
            <a:lvl2pPr marL="848995" indent="-326390" algn="l" defTabSz="104457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2pPr>
            <a:lvl3pPr marL="1306195" indent="-260985" algn="l" defTabSz="104457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828800" indent="-260985" algn="l" defTabSz="1044575"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4pPr>
            <a:lvl5pPr marL="2350770" indent="-260985" algn="l" defTabSz="1044575"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5pPr>
            <a:lvl6pPr marL="2873375" indent="-260985" algn="l" defTabSz="1044575"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6pPr>
            <a:lvl7pPr marL="3395980" indent="-260985" algn="l" defTabSz="1044575"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7pPr>
            <a:lvl8pPr marL="3918585" indent="-260985" algn="l" defTabSz="1044575"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8pPr>
            <a:lvl9pPr marL="4441190" indent="-260985" algn="l" defTabSz="1044575"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9pPr>
          </a:lstStyle>
          <a:p>
            <a:pPr marL="391795" marR="0" lvl="0" indent="-391795" algn="l" defTabSz="104457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ysClr val="windowText" lastClr="000000"/>
                </a:solidFill>
                <a:effectLst/>
                <a:uLnTx/>
                <a:uFillTx/>
                <a:latin typeface="Calibri"/>
                <a:ea typeface="+mn-ea"/>
                <a:cs typeface="+mn-cs"/>
              </a:rPr>
              <a:t>Abstract</a:t>
            </a:r>
          </a:p>
          <a:p>
            <a:pPr marL="391795" marR="0" lvl="0" indent="-391795" algn="l" defTabSz="104457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ysClr val="windowText" lastClr="000000"/>
                </a:solidFill>
                <a:effectLst/>
                <a:uLnTx/>
                <a:uFillTx/>
                <a:latin typeface="Calibri"/>
                <a:ea typeface="+mn-ea"/>
                <a:cs typeface="+mn-cs"/>
              </a:rPr>
              <a:t>Problem</a:t>
            </a:r>
            <a:r>
              <a:rPr kumimoji="0" lang="en-US" sz="3200" b="0" i="0" u="none" strike="noStrike" kern="1200" cap="none" spc="0" normalizeH="0" noProof="0" dirty="0">
                <a:ln>
                  <a:noFill/>
                </a:ln>
                <a:solidFill>
                  <a:sysClr val="windowText" lastClr="000000"/>
                </a:solidFill>
                <a:effectLst/>
                <a:uLnTx/>
                <a:uFillTx/>
                <a:latin typeface="Calibri"/>
                <a:ea typeface="+mn-ea"/>
                <a:cs typeface="+mn-cs"/>
              </a:rPr>
              <a:t> Statement</a:t>
            </a:r>
            <a:r>
              <a:rPr kumimoji="0" lang="en-US" sz="3200" b="0" i="0" u="none" strike="noStrike" kern="1200" cap="none" spc="0" normalizeH="0" baseline="0" noProof="0" dirty="0">
                <a:ln>
                  <a:noFill/>
                </a:ln>
                <a:solidFill>
                  <a:sysClr val="windowText" lastClr="000000"/>
                </a:solidFill>
                <a:effectLst/>
                <a:uLnTx/>
                <a:uFillTx/>
                <a:latin typeface="Calibri"/>
                <a:ea typeface="+mn-ea"/>
                <a:cs typeface="+mn-cs"/>
              </a:rPr>
              <a:t> </a:t>
            </a:r>
          </a:p>
          <a:p>
            <a:pPr marL="391795" marR="0" lvl="0" indent="-391795" algn="l" defTabSz="104457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US" sz="3200" dirty="0">
                <a:solidFill>
                  <a:sysClr val="windowText" lastClr="000000"/>
                </a:solidFill>
                <a:latin typeface="Calibri"/>
              </a:rPr>
              <a:t>Objective and Scope</a:t>
            </a:r>
            <a:endParaRPr kumimoji="0" lang="en-US" sz="3200" b="0" i="0" u="none" strike="noStrike" kern="1200" cap="none" spc="0" normalizeH="0" baseline="0" noProof="0" dirty="0">
              <a:ln>
                <a:noFill/>
              </a:ln>
              <a:solidFill>
                <a:sysClr val="windowText" lastClr="000000"/>
              </a:solidFill>
              <a:effectLst/>
              <a:uLnTx/>
              <a:uFillTx/>
              <a:latin typeface="Calibri"/>
              <a:ea typeface="+mn-ea"/>
              <a:cs typeface="+mn-cs"/>
            </a:endParaRPr>
          </a:p>
          <a:p>
            <a:pPr marL="391795" marR="0" lvl="0" indent="-391795" algn="l" defTabSz="104457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ysClr val="windowText" lastClr="000000"/>
                </a:solidFill>
                <a:effectLst/>
                <a:uLnTx/>
                <a:uFillTx/>
                <a:latin typeface="Calibri"/>
                <a:ea typeface="+mn-ea"/>
                <a:cs typeface="+mn-cs"/>
              </a:rPr>
              <a:t>Literature Survey</a:t>
            </a:r>
          </a:p>
          <a:p>
            <a:pPr marL="391795" marR="0" lvl="0" indent="-391795" algn="l" defTabSz="104457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US" sz="3200" dirty="0">
                <a:solidFill>
                  <a:sysClr val="windowText" lastClr="000000"/>
                </a:solidFill>
                <a:latin typeface="Calibri"/>
              </a:rPr>
              <a:t>What is Exclusively Dark Dataset?</a:t>
            </a:r>
            <a:endParaRPr kumimoji="0" lang="en-US" sz="3200" b="0" i="0" u="none" strike="noStrike" kern="1200" cap="none" spc="0" normalizeH="0" baseline="0" noProof="0" dirty="0">
              <a:ln>
                <a:noFill/>
              </a:ln>
              <a:solidFill>
                <a:sysClr val="windowText" lastClr="000000"/>
              </a:solidFill>
              <a:effectLst/>
              <a:uLnTx/>
              <a:uFillTx/>
              <a:latin typeface="Calibri"/>
              <a:ea typeface="+mn-ea"/>
              <a:cs typeface="+mn-cs"/>
            </a:endParaRPr>
          </a:p>
          <a:p>
            <a:pPr lvl="0"/>
            <a:r>
              <a:rPr lang="en-US" sz="3200" dirty="0"/>
              <a:t>ExDark Dataset Statistics</a:t>
            </a:r>
            <a:endParaRPr kumimoji="0" lang="en-US" sz="3200" b="0" i="0" u="none" strike="noStrike" kern="1200" cap="none" spc="0" normalizeH="0" baseline="0" noProof="0" dirty="0">
              <a:ln>
                <a:noFill/>
              </a:ln>
              <a:solidFill>
                <a:sysClr val="windowText" lastClr="000000"/>
              </a:solidFill>
              <a:effectLst/>
              <a:uLnTx/>
              <a:uFillTx/>
              <a:latin typeface="Calibri"/>
              <a:ea typeface="+mn-ea"/>
              <a:cs typeface="+mn-cs"/>
            </a:endParaRPr>
          </a:p>
          <a:p>
            <a:pPr lvl="0"/>
            <a:r>
              <a:rPr lang="en-US" sz="3200" dirty="0"/>
              <a:t>Techniques</a:t>
            </a:r>
            <a:endParaRPr kumimoji="0" lang="en-US" sz="3200" b="0" i="0" u="none" strike="noStrike" kern="1200" cap="none" spc="0" normalizeH="0" baseline="0" noProof="0" dirty="0">
              <a:ln>
                <a:noFill/>
              </a:ln>
              <a:solidFill>
                <a:sysClr val="windowText" lastClr="000000"/>
              </a:solidFill>
              <a:effectLst/>
              <a:uLnTx/>
              <a:uFillTx/>
              <a:latin typeface="Calibri"/>
              <a:ea typeface="+mn-ea"/>
              <a:cs typeface="+mn-cs"/>
            </a:endParaRPr>
          </a:p>
          <a:p>
            <a:pPr marL="391795" marR="0" lvl="0" indent="-391795" algn="l" defTabSz="104457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ysClr val="windowText" lastClr="000000"/>
                </a:solidFill>
                <a:effectLst/>
                <a:uLnTx/>
                <a:uFillTx/>
                <a:latin typeface="Calibri"/>
                <a:ea typeface="+mn-ea"/>
                <a:cs typeface="+mn-cs"/>
              </a:rPr>
              <a:t>Block Diagram</a:t>
            </a:r>
          </a:p>
          <a:p>
            <a:pPr marL="391795" marR="0" lvl="0" indent="-391795" algn="l" defTabSz="104457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US" sz="3200" dirty="0">
                <a:solidFill>
                  <a:sysClr val="windowText" lastClr="000000"/>
                </a:solidFill>
                <a:latin typeface="Calibri"/>
              </a:rPr>
              <a:t>Use Case Diagram</a:t>
            </a:r>
          </a:p>
          <a:p>
            <a:pPr marL="391795" marR="0" lvl="0" indent="-391795" algn="l" defTabSz="104457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US" sz="3200" dirty="0">
                <a:solidFill>
                  <a:sysClr val="windowText" lastClr="000000"/>
                </a:solidFill>
                <a:latin typeface="Calibri"/>
              </a:rPr>
              <a:t>Activity Diagram</a:t>
            </a:r>
          </a:p>
          <a:p>
            <a:pPr marL="391795" marR="0" lvl="0" indent="-391795" algn="l" defTabSz="104457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US" sz="3200" dirty="0">
                <a:solidFill>
                  <a:sysClr val="windowText" lastClr="000000"/>
                </a:solidFill>
                <a:latin typeface="Calibri"/>
              </a:rPr>
              <a:t>Requirements</a:t>
            </a:r>
          </a:p>
          <a:p>
            <a:pPr marL="391795" marR="0" lvl="0" indent="-391795" algn="l" defTabSz="104457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US" sz="3200" dirty="0">
                <a:solidFill>
                  <a:sysClr val="windowText" lastClr="000000"/>
                </a:solidFill>
                <a:latin typeface="Calibri"/>
              </a:rPr>
              <a:t>Application</a:t>
            </a:r>
          </a:p>
          <a:p>
            <a:pPr marL="391795" marR="0" lvl="0" indent="-391795" algn="l" defTabSz="104457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US" sz="3200" dirty="0">
                <a:solidFill>
                  <a:sysClr val="windowText" lastClr="000000"/>
                </a:solidFill>
                <a:latin typeface="Calibri"/>
              </a:rPr>
              <a:t>Advantages</a:t>
            </a:r>
          </a:p>
          <a:p>
            <a:pPr marL="391795" marR="0" lvl="0" indent="-391795" algn="l" defTabSz="104457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US" sz="3200" dirty="0">
                <a:solidFill>
                  <a:sysClr val="windowText" lastClr="000000"/>
                </a:solidFill>
                <a:latin typeface="Calibri"/>
              </a:rPr>
              <a:t>Conclusion</a:t>
            </a:r>
          </a:p>
          <a:p>
            <a:pPr marL="391795" marR="0" lvl="0" indent="-391795" algn="l" defTabSz="104457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US" sz="3200" dirty="0">
                <a:solidFill>
                  <a:sysClr val="windowText" lastClr="000000"/>
                </a:solidFill>
                <a:latin typeface="Calibri"/>
              </a:rPr>
              <a:t>Reference</a:t>
            </a:r>
          </a:p>
          <a:p>
            <a:pPr marL="391795" marR="0" lvl="0" indent="-391795" algn="l" defTabSz="1044575"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lang="en-US" sz="3200" dirty="0">
              <a:solidFill>
                <a:sysClr val="windowText" lastClr="000000"/>
              </a:solidFill>
              <a:latin typeface="Calibri"/>
            </a:endParaRPr>
          </a:p>
          <a:p>
            <a:pPr marL="391795" marR="0" lvl="0" indent="-391795" algn="l" defTabSz="1044575"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lang="en-US" sz="3200" dirty="0">
              <a:solidFill>
                <a:sysClr val="windowText" lastClr="000000"/>
              </a:solidFill>
              <a:latin typeface="Calibri"/>
            </a:endParaRPr>
          </a:p>
          <a:p>
            <a:pPr marL="391795" marR="0" lvl="0" indent="-391795" algn="l" defTabSz="1044575"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3200" b="0" i="0" u="none" strike="noStrike" kern="1200" cap="none" spc="0" normalizeH="0" baseline="0" noProof="0" dirty="0">
              <a:ln>
                <a:noFill/>
              </a:ln>
              <a:solidFill>
                <a:sysClr val="windowText" lastClr="000000"/>
              </a:solidFill>
              <a:effectLst/>
              <a:uLnTx/>
              <a:uFillTx/>
              <a:latin typeface="Calibri"/>
              <a:ea typeface="+mn-ea"/>
              <a:cs typeface="+mn-cs"/>
            </a:endParaRPr>
          </a:p>
          <a:p>
            <a:pPr marL="391795" marR="0" lvl="0" indent="-391795" algn="l" defTabSz="1044575"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3200" b="0" i="0" u="none" strike="noStrike" kern="1200" cap="none" spc="0" normalizeH="0" baseline="0" noProof="0" dirty="0">
              <a:ln>
                <a:noFill/>
              </a:ln>
              <a:solidFill>
                <a:sysClr val="windowText" lastClr="000000"/>
              </a:solidFill>
              <a:effectLst/>
              <a:uLnTx/>
              <a:uFillTx/>
              <a:latin typeface="Calibri"/>
              <a:ea typeface="+mn-ea"/>
              <a:cs typeface="+mn-cs"/>
            </a:endParaRPr>
          </a:p>
          <a:p>
            <a:pPr marL="391795" marR="0" lvl="0" indent="-391795" algn="l" defTabSz="1044575"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3200" b="0" i="0" u="none" strike="noStrike" kern="1200" cap="none" spc="0" normalizeH="0" baseline="0" noProof="0" dirty="0">
              <a:ln>
                <a:noFill/>
              </a:ln>
              <a:solidFill>
                <a:sysClr val="windowText" lastClr="000000"/>
              </a:solidFill>
              <a:effectLst/>
              <a:uLnTx/>
              <a:uFillTx/>
              <a:latin typeface="Calibri"/>
              <a:ea typeface="+mn-ea"/>
              <a:cs typeface="+mn-cs"/>
            </a:endParaRPr>
          </a:p>
          <a:p>
            <a:pPr marL="391795" marR="0" lvl="0" indent="-391795" algn="l" defTabSz="1044575"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sysClr val="windowText" lastClr="000000"/>
              </a:solidFill>
              <a:effectLst/>
              <a:uLnTx/>
              <a:uFillTx/>
              <a:latin typeface="Calibri"/>
              <a:ea typeface="+mn-ea"/>
              <a:cs typeface="+mn-cs"/>
            </a:endParaRPr>
          </a:p>
          <a:p>
            <a:pPr marL="391795" marR="0" lvl="0" indent="-391795" algn="l" defTabSz="1044575"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3200" b="0" i="0" u="none" strike="noStrike" kern="1200" cap="none" spc="0" normalizeH="0" baseline="0" noProof="0" dirty="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4212714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89849" y="1341613"/>
            <a:ext cx="6512943" cy="5402850"/>
          </a:xfrm>
        </p:spPr>
      </p:pic>
      <p:sp>
        <p:nvSpPr>
          <p:cNvPr id="11" name="Title 1"/>
          <p:cNvSpPr>
            <a:spLocks noGrp="1"/>
          </p:cNvSpPr>
          <p:nvPr>
            <p:ph type="title"/>
          </p:nvPr>
        </p:nvSpPr>
        <p:spPr>
          <a:xfrm>
            <a:off x="0" y="0"/>
            <a:ext cx="12192000" cy="1325563"/>
          </a:xfrm>
        </p:spPr>
        <p:style>
          <a:lnRef idx="3">
            <a:schemeClr val="lt1"/>
          </a:lnRef>
          <a:fillRef idx="1">
            <a:schemeClr val="accent1"/>
          </a:fillRef>
          <a:effectRef idx="1">
            <a:schemeClr val="accent1"/>
          </a:effectRef>
          <a:fontRef idx="minor">
            <a:schemeClr val="lt1"/>
          </a:fontRef>
        </p:style>
        <p:txBody>
          <a:bodyPr/>
          <a:lstStyle/>
          <a:p>
            <a:pPr algn="ctr"/>
            <a:r>
              <a:rPr lang="en-US" dirty="0"/>
              <a:t>Use Case Diagram</a:t>
            </a:r>
          </a:p>
        </p:txBody>
      </p:sp>
    </p:spTree>
    <p:extLst>
      <p:ext uri="{BB962C8B-B14F-4D97-AF65-F5344CB8AC3E}">
        <p14:creationId xmlns:p14="http://schemas.microsoft.com/office/powerpoint/2010/main" val="42496971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3726611" y="1121434"/>
            <a:ext cx="5486400" cy="5953945"/>
          </a:xfrm>
          <a:prstGeom prst="rect">
            <a:avLst/>
          </a:prstGeom>
        </p:spPr>
      </p:pic>
      <p:sp>
        <p:nvSpPr>
          <p:cNvPr id="4" name="Title 1"/>
          <p:cNvSpPr>
            <a:spLocks noGrp="1"/>
          </p:cNvSpPr>
          <p:nvPr>
            <p:ph type="title"/>
          </p:nvPr>
        </p:nvSpPr>
        <p:spPr>
          <a:xfrm>
            <a:off x="0" y="0"/>
            <a:ext cx="12192000" cy="1325563"/>
          </a:xfrm>
        </p:spPr>
        <p:style>
          <a:lnRef idx="3">
            <a:schemeClr val="lt1"/>
          </a:lnRef>
          <a:fillRef idx="1">
            <a:schemeClr val="accent1"/>
          </a:fillRef>
          <a:effectRef idx="1">
            <a:schemeClr val="accent1"/>
          </a:effectRef>
          <a:fontRef idx="minor">
            <a:schemeClr val="lt1"/>
          </a:fontRef>
        </p:style>
        <p:txBody>
          <a:bodyPr/>
          <a:lstStyle/>
          <a:p>
            <a:pPr algn="ctr"/>
            <a:r>
              <a:rPr lang="en-US" dirty="0"/>
              <a:t>Activity Diagram</a:t>
            </a:r>
          </a:p>
        </p:txBody>
      </p:sp>
    </p:spTree>
    <p:extLst>
      <p:ext uri="{BB962C8B-B14F-4D97-AF65-F5344CB8AC3E}">
        <p14:creationId xmlns:p14="http://schemas.microsoft.com/office/powerpoint/2010/main" val="29216694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633"/>
            <a:ext cx="12192000" cy="1143000"/>
          </a:xfrm>
        </p:spPr>
        <p:style>
          <a:lnRef idx="3">
            <a:schemeClr val="lt1"/>
          </a:lnRef>
          <a:fillRef idx="1">
            <a:schemeClr val="accent1"/>
          </a:fillRef>
          <a:effectRef idx="1">
            <a:schemeClr val="accent1"/>
          </a:effectRef>
          <a:fontRef idx="minor">
            <a:schemeClr val="lt1"/>
          </a:fontRef>
        </p:style>
        <p:txBody>
          <a:bodyPr/>
          <a:lstStyle/>
          <a:p>
            <a:pPr algn="just"/>
            <a:r>
              <a:rPr lang="en-US" dirty="0"/>
              <a:t>                            Requirements</a:t>
            </a:r>
          </a:p>
        </p:txBody>
      </p:sp>
      <p:sp>
        <p:nvSpPr>
          <p:cNvPr id="3" name="Content Placeholder 2"/>
          <p:cNvSpPr>
            <a:spLocks noGrp="1"/>
          </p:cNvSpPr>
          <p:nvPr>
            <p:ph idx="1"/>
          </p:nvPr>
        </p:nvSpPr>
        <p:spPr>
          <a:xfrm>
            <a:off x="1466850" y="1600200"/>
            <a:ext cx="9515475" cy="4525963"/>
          </a:xfrm>
        </p:spPr>
        <p:txBody>
          <a:bodyPr>
            <a:noAutofit/>
          </a:bodyPr>
          <a:lstStyle/>
          <a:p>
            <a:pPr marL="0" indent="0">
              <a:buNone/>
            </a:pPr>
            <a:r>
              <a:rPr lang="en-US" dirty="0"/>
              <a:t>Requirements:</a:t>
            </a:r>
          </a:p>
          <a:p>
            <a:pPr lvl="0"/>
            <a:r>
              <a:rPr lang="en-US" dirty="0"/>
              <a:t>Hardware: Computer System</a:t>
            </a:r>
          </a:p>
          <a:p>
            <a:pPr lvl="0"/>
            <a:r>
              <a:rPr lang="en-US" dirty="0"/>
              <a:t>Software: Matlab, Python (Enthought Canopy)</a:t>
            </a:r>
          </a:p>
          <a:p>
            <a:pPr marL="0" indent="0">
              <a:buNone/>
            </a:pP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22</a:t>
            </a:fld>
            <a:endParaRPr lang="en-US" dirty="0"/>
          </a:p>
        </p:txBody>
      </p:sp>
    </p:spTree>
    <p:extLst>
      <p:ext uri="{BB962C8B-B14F-4D97-AF65-F5344CB8AC3E}">
        <p14:creationId xmlns:p14="http://schemas.microsoft.com/office/powerpoint/2010/main" val="11319206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388"/>
            <a:ext cx="12192000" cy="1143000"/>
          </a:xfrm>
        </p:spPr>
        <p:style>
          <a:lnRef idx="3">
            <a:schemeClr val="lt1"/>
          </a:lnRef>
          <a:fillRef idx="1">
            <a:schemeClr val="accent1"/>
          </a:fillRef>
          <a:effectRef idx="1">
            <a:schemeClr val="accent1"/>
          </a:effectRef>
          <a:fontRef idx="minor">
            <a:schemeClr val="lt1"/>
          </a:fontRef>
        </p:style>
        <p:txBody>
          <a:bodyPr/>
          <a:lstStyle/>
          <a:p>
            <a:pPr algn="just"/>
            <a:r>
              <a:rPr lang="en-US" dirty="0"/>
              <a:t>                                  Application</a:t>
            </a:r>
          </a:p>
        </p:txBody>
      </p:sp>
      <p:sp>
        <p:nvSpPr>
          <p:cNvPr id="6" name="Slide Number Placeholder 5"/>
          <p:cNvSpPr>
            <a:spLocks noGrp="1"/>
          </p:cNvSpPr>
          <p:nvPr>
            <p:ph type="sldNum" sz="quarter" idx="12"/>
          </p:nvPr>
        </p:nvSpPr>
        <p:spPr/>
        <p:txBody>
          <a:bodyPr/>
          <a:lstStyle/>
          <a:p>
            <a:fld id="{B6F15528-21DE-4FAA-801E-634DDDAF4B2B}" type="slidenum">
              <a:rPr lang="en-US" smtClean="0"/>
              <a:pPr/>
              <a:t>23</a:t>
            </a:fld>
            <a:endParaRPr lang="en-US" dirty="0"/>
          </a:p>
        </p:txBody>
      </p:sp>
      <p:sp>
        <p:nvSpPr>
          <p:cNvPr id="4" name="Rectangle 3">
            <a:extLst>
              <a:ext uri="{FF2B5EF4-FFF2-40B4-BE49-F238E27FC236}">
                <a16:creationId xmlns:a16="http://schemas.microsoft.com/office/drawing/2014/main" id="{A5CFA021-3E81-44D0-BE43-1826DF775E2D}"/>
              </a:ext>
            </a:extLst>
          </p:cNvPr>
          <p:cNvSpPr/>
          <p:nvPr/>
        </p:nvSpPr>
        <p:spPr>
          <a:xfrm>
            <a:off x="790113" y="1642369"/>
            <a:ext cx="8904303" cy="1951496"/>
          </a:xfrm>
          <a:prstGeom prst="rect">
            <a:avLst/>
          </a:prstGeom>
        </p:spPr>
        <p:txBody>
          <a:bodyPr wrap="square">
            <a:spAutoFit/>
          </a:bodyPr>
          <a:lstStyle/>
          <a:p>
            <a:pPr>
              <a:lnSpc>
                <a:spcPct val="150000"/>
              </a:lnSpc>
            </a:pPr>
            <a:r>
              <a:rPr lang="en-US" sz="2800" b="1" dirty="0">
                <a:latin typeface="Arial-BoldMT"/>
              </a:rPr>
              <a:t>• </a:t>
            </a:r>
            <a:r>
              <a:rPr lang="en-US" sz="2800" dirty="0">
                <a:latin typeface="Cambria" panose="02040503050406030204" pitchFamily="18" charset="0"/>
              </a:rPr>
              <a:t>Security</a:t>
            </a:r>
          </a:p>
          <a:p>
            <a:pPr>
              <a:lnSpc>
                <a:spcPct val="150000"/>
              </a:lnSpc>
            </a:pPr>
            <a:r>
              <a:rPr lang="en-US" sz="2800" dirty="0">
                <a:latin typeface="ArialMT"/>
              </a:rPr>
              <a:t>• </a:t>
            </a:r>
            <a:r>
              <a:rPr lang="en-US" sz="2800" dirty="0">
                <a:latin typeface="Cambria" panose="02040503050406030204" pitchFamily="18" charset="0"/>
              </a:rPr>
              <a:t>Medical</a:t>
            </a:r>
          </a:p>
          <a:p>
            <a:pPr>
              <a:lnSpc>
                <a:spcPct val="150000"/>
              </a:lnSpc>
            </a:pPr>
            <a:r>
              <a:rPr lang="en-US" sz="2800" dirty="0">
                <a:latin typeface="ArialMT"/>
              </a:rPr>
              <a:t>• </a:t>
            </a:r>
            <a:r>
              <a:rPr lang="en-US" sz="2800" dirty="0">
                <a:latin typeface="Cambria" panose="02040503050406030204" pitchFamily="18" charset="0"/>
              </a:rPr>
              <a:t>Satellite Images</a:t>
            </a:r>
          </a:p>
        </p:txBody>
      </p:sp>
    </p:spTree>
    <p:extLst>
      <p:ext uri="{BB962C8B-B14F-4D97-AF65-F5344CB8AC3E}">
        <p14:creationId xmlns:p14="http://schemas.microsoft.com/office/powerpoint/2010/main" val="35429512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12192000" cy="1143000"/>
          </a:xfrm>
          <a:prstGeom prst="rect">
            <a:avLst/>
          </a:prstGeom>
        </p:spPr>
        <p:style>
          <a:lnRef idx="3">
            <a:schemeClr val="lt1"/>
          </a:lnRef>
          <a:fillRef idx="1">
            <a:schemeClr val="accent1"/>
          </a:fillRef>
          <a:effectRef idx="1">
            <a:schemeClr val="accent1"/>
          </a:effectRef>
          <a:fontRef idx="minor">
            <a:schemeClr val="lt1"/>
          </a:fontRef>
        </p:style>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a:r>
              <a:rPr lang="en-US" dirty="0"/>
              <a:t>                          Security</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5797" y="1717646"/>
            <a:ext cx="4180863" cy="402042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9857" y="1822858"/>
            <a:ext cx="4725448" cy="3915211"/>
          </a:xfrm>
          <a:prstGeom prst="rect">
            <a:avLst/>
          </a:prstGeom>
        </p:spPr>
      </p:pic>
    </p:spTree>
    <p:extLst>
      <p:ext uri="{BB962C8B-B14F-4D97-AF65-F5344CB8AC3E}">
        <p14:creationId xmlns:p14="http://schemas.microsoft.com/office/powerpoint/2010/main" val="33661485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44388"/>
            <a:ext cx="12192000" cy="1143000"/>
          </a:xfrm>
          <a:prstGeom prst="rect">
            <a:avLst/>
          </a:prstGeom>
        </p:spPr>
        <p:style>
          <a:lnRef idx="3">
            <a:schemeClr val="lt1"/>
          </a:lnRef>
          <a:fillRef idx="1">
            <a:schemeClr val="accent1"/>
          </a:fillRef>
          <a:effectRef idx="1">
            <a:schemeClr val="accent1"/>
          </a:effectRef>
          <a:fontRef idx="minor">
            <a:schemeClr val="lt1"/>
          </a:fontRef>
        </p:style>
        <p:txBody>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just">
              <a:lnSpc>
                <a:spcPct val="100000"/>
              </a:lnSpc>
            </a:pPr>
            <a:r>
              <a:rPr lang="en-US" dirty="0"/>
              <a:t>                                   Security</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044" y="1868152"/>
            <a:ext cx="5043517" cy="333302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7302" y="1868152"/>
            <a:ext cx="4714614" cy="3333022"/>
          </a:xfrm>
          <a:prstGeom prst="rect">
            <a:avLst/>
          </a:prstGeom>
        </p:spPr>
      </p:pic>
    </p:spTree>
    <p:extLst>
      <p:ext uri="{BB962C8B-B14F-4D97-AF65-F5344CB8AC3E}">
        <p14:creationId xmlns:p14="http://schemas.microsoft.com/office/powerpoint/2010/main" val="1570603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44388"/>
            <a:ext cx="12192000" cy="1143000"/>
          </a:xfrm>
          <a:prstGeom prst="rect">
            <a:avLst/>
          </a:prstGeom>
        </p:spPr>
        <p:style>
          <a:lnRef idx="3">
            <a:schemeClr val="lt1"/>
          </a:lnRef>
          <a:fillRef idx="1">
            <a:schemeClr val="accent1"/>
          </a:fillRef>
          <a:effectRef idx="1">
            <a:schemeClr val="accent1"/>
          </a:effectRef>
          <a:fontRef idx="minor">
            <a:schemeClr val="lt1"/>
          </a:fontRef>
        </p:style>
        <p:txBody>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just">
              <a:lnSpc>
                <a:spcPct val="100000"/>
              </a:lnSpc>
            </a:pPr>
            <a:r>
              <a:rPr lang="en-US" dirty="0"/>
              <a:t>                                   Medical </a:t>
            </a:r>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18274" y="1941736"/>
            <a:ext cx="4567458" cy="356345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1201" y="1941736"/>
            <a:ext cx="4639987" cy="3563458"/>
          </a:xfrm>
          <a:prstGeom prst="rect">
            <a:avLst/>
          </a:prstGeom>
        </p:spPr>
      </p:pic>
    </p:spTree>
    <p:extLst>
      <p:ext uri="{BB962C8B-B14F-4D97-AF65-F5344CB8AC3E}">
        <p14:creationId xmlns:p14="http://schemas.microsoft.com/office/powerpoint/2010/main" val="443715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44388"/>
            <a:ext cx="12192000" cy="1143000"/>
          </a:xfrm>
          <a:prstGeom prst="rect">
            <a:avLst/>
          </a:prstGeom>
        </p:spPr>
        <p:style>
          <a:lnRef idx="3">
            <a:schemeClr val="lt1"/>
          </a:lnRef>
          <a:fillRef idx="1">
            <a:schemeClr val="accent1"/>
          </a:fillRef>
          <a:effectRef idx="1">
            <a:schemeClr val="accent1"/>
          </a:effectRef>
          <a:fontRef idx="minor">
            <a:schemeClr val="lt1"/>
          </a:fontRef>
        </p:style>
        <p:txBody>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just"/>
            <a:r>
              <a:rPr lang="en-US" dirty="0"/>
              <a:t>                               Satellite Images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879" y="1623270"/>
            <a:ext cx="5110468" cy="423287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4690" y="1623269"/>
            <a:ext cx="5162724" cy="4232875"/>
          </a:xfrm>
          <a:prstGeom prst="rect">
            <a:avLst/>
          </a:prstGeom>
        </p:spPr>
      </p:pic>
    </p:spTree>
    <p:extLst>
      <p:ext uri="{BB962C8B-B14F-4D97-AF65-F5344CB8AC3E}">
        <p14:creationId xmlns:p14="http://schemas.microsoft.com/office/powerpoint/2010/main" val="13915439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44388"/>
            <a:ext cx="12192000" cy="1143000"/>
          </a:xfrm>
          <a:prstGeom prst="rect">
            <a:avLst/>
          </a:prstGeom>
        </p:spPr>
        <p:style>
          <a:lnRef idx="3">
            <a:schemeClr val="lt1"/>
          </a:lnRef>
          <a:fillRef idx="1">
            <a:schemeClr val="accent1"/>
          </a:fillRef>
          <a:effectRef idx="1">
            <a:schemeClr val="accent1"/>
          </a:effectRef>
          <a:fontRef idx="minor">
            <a:schemeClr val="lt1"/>
          </a:fontRef>
        </p:style>
        <p:txBody>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just"/>
            <a:r>
              <a:rPr lang="en-US" dirty="0"/>
              <a:t>                               Satellite Images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598" y="1535011"/>
            <a:ext cx="5093195" cy="46101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4415" y="1535010"/>
            <a:ext cx="4886265" cy="4610101"/>
          </a:xfrm>
          <a:prstGeom prst="rect">
            <a:avLst/>
          </a:prstGeom>
        </p:spPr>
      </p:pic>
    </p:spTree>
    <p:extLst>
      <p:ext uri="{BB962C8B-B14F-4D97-AF65-F5344CB8AC3E}">
        <p14:creationId xmlns:p14="http://schemas.microsoft.com/office/powerpoint/2010/main" val="14651535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265"/>
            <a:ext cx="12192000" cy="1143000"/>
          </a:xfrm>
        </p:spPr>
        <p:style>
          <a:lnRef idx="3">
            <a:schemeClr val="lt1"/>
          </a:lnRef>
          <a:fillRef idx="1">
            <a:schemeClr val="accent1"/>
          </a:fillRef>
          <a:effectRef idx="1">
            <a:schemeClr val="accent1"/>
          </a:effectRef>
          <a:fontRef idx="minor">
            <a:schemeClr val="lt1"/>
          </a:fontRef>
        </p:style>
        <p:txBody>
          <a:bodyPr/>
          <a:lstStyle/>
          <a:p>
            <a:pPr algn="just"/>
            <a:r>
              <a:rPr lang="en-US" dirty="0"/>
              <a:t>                                 Advantages</a:t>
            </a:r>
          </a:p>
        </p:txBody>
      </p:sp>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dirty="0"/>
          </a:p>
        </p:txBody>
      </p:sp>
      <p:sp>
        <p:nvSpPr>
          <p:cNvPr id="4" name="Rectangle 3">
            <a:extLst>
              <a:ext uri="{FF2B5EF4-FFF2-40B4-BE49-F238E27FC236}">
                <a16:creationId xmlns:a16="http://schemas.microsoft.com/office/drawing/2014/main" id="{A5CFA021-3E81-44D0-BE43-1826DF775E2D}"/>
              </a:ext>
            </a:extLst>
          </p:cNvPr>
          <p:cNvSpPr/>
          <p:nvPr/>
        </p:nvSpPr>
        <p:spPr>
          <a:xfrm>
            <a:off x="790113" y="1642369"/>
            <a:ext cx="8904303" cy="584775"/>
          </a:xfrm>
          <a:prstGeom prst="rect">
            <a:avLst/>
          </a:prstGeom>
        </p:spPr>
        <p:txBody>
          <a:bodyPr wrap="square">
            <a:spAutoFit/>
          </a:bodyPr>
          <a:lstStyle/>
          <a:p>
            <a:endParaRPr lang="en-US" sz="3200" dirty="0"/>
          </a:p>
        </p:txBody>
      </p:sp>
      <p:sp>
        <p:nvSpPr>
          <p:cNvPr id="3" name="Rectangle 2">
            <a:extLst>
              <a:ext uri="{FF2B5EF4-FFF2-40B4-BE49-F238E27FC236}">
                <a16:creationId xmlns:a16="http://schemas.microsoft.com/office/drawing/2014/main" id="{C7B6C09F-1F07-4A92-9B7D-68FD65DCF1A4}"/>
              </a:ext>
            </a:extLst>
          </p:cNvPr>
          <p:cNvSpPr/>
          <p:nvPr/>
        </p:nvSpPr>
        <p:spPr>
          <a:xfrm>
            <a:off x="790113" y="1500326"/>
            <a:ext cx="10563687" cy="3418756"/>
          </a:xfrm>
          <a:prstGeom prst="rect">
            <a:avLst/>
          </a:prstGeom>
        </p:spPr>
        <p:txBody>
          <a:bodyPr wrap="square">
            <a:spAutoFit/>
          </a:bodyPr>
          <a:lstStyle/>
          <a:p>
            <a:pPr>
              <a:lnSpc>
                <a:spcPct val="200000"/>
              </a:lnSpc>
            </a:pPr>
            <a:r>
              <a:rPr lang="en-US" sz="2800" dirty="0">
                <a:latin typeface="Calibri" panose="020F0502020204030204" pitchFamily="34" charset="0"/>
              </a:rPr>
              <a:t>• Image processing made digital image can be noise free</a:t>
            </a:r>
          </a:p>
          <a:p>
            <a:pPr>
              <a:lnSpc>
                <a:spcPct val="200000"/>
              </a:lnSpc>
            </a:pPr>
            <a:r>
              <a:rPr lang="en-US" sz="2800" dirty="0">
                <a:latin typeface="Calibri" panose="020F0502020204030204" pitchFamily="34" charset="0"/>
              </a:rPr>
              <a:t>• It can be made available in any desired format.</a:t>
            </a:r>
          </a:p>
          <a:p>
            <a:pPr>
              <a:lnSpc>
                <a:spcPct val="200000"/>
              </a:lnSpc>
            </a:pPr>
            <a:r>
              <a:rPr lang="en-US" sz="2800" dirty="0">
                <a:latin typeface="Calibri" panose="020F0502020204030204" pitchFamily="34" charset="0"/>
              </a:rPr>
              <a:t>• This method is useful in image with background and foreground that      are both bright and dark</a:t>
            </a:r>
          </a:p>
        </p:txBody>
      </p:sp>
    </p:spTree>
    <p:extLst>
      <p:ext uri="{BB962C8B-B14F-4D97-AF65-F5344CB8AC3E}">
        <p14:creationId xmlns:p14="http://schemas.microsoft.com/office/powerpoint/2010/main" val="4268435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6633"/>
            <a:ext cx="12192001" cy="1180730"/>
          </a:xfrm>
        </p:spPr>
        <p:style>
          <a:lnRef idx="3">
            <a:schemeClr val="lt1"/>
          </a:lnRef>
          <a:fillRef idx="1">
            <a:schemeClr val="accent1"/>
          </a:fillRef>
          <a:effectRef idx="1">
            <a:schemeClr val="accent1"/>
          </a:effectRef>
          <a:fontRef idx="minor">
            <a:schemeClr val="lt1"/>
          </a:fontRef>
        </p:style>
        <p:txBody>
          <a:bodyPr/>
          <a:lstStyle/>
          <a:p>
            <a:pPr algn="just"/>
            <a:r>
              <a:rPr lang="en-US" dirty="0"/>
              <a:t>                                   Abstract</a:t>
            </a:r>
          </a:p>
        </p:txBody>
      </p:sp>
      <p:sp>
        <p:nvSpPr>
          <p:cNvPr id="3" name="Content Placeholder 2"/>
          <p:cNvSpPr>
            <a:spLocks noGrp="1"/>
          </p:cNvSpPr>
          <p:nvPr>
            <p:ph idx="1"/>
          </p:nvPr>
        </p:nvSpPr>
        <p:spPr>
          <a:xfrm>
            <a:off x="1153341" y="1705211"/>
            <a:ext cx="9515475" cy="4525963"/>
          </a:xfrm>
        </p:spPr>
        <p:txBody>
          <a:bodyPr>
            <a:noAutofit/>
          </a:bodyPr>
          <a:lstStyle/>
          <a:p>
            <a:r>
              <a:rPr lang="en-US" sz="2200" dirty="0"/>
              <a:t>Image plays an important role in this present technological world and leads to progress in multimedia communication, various research fields related to image processing, etc. Low-light image enhancement specifically addresses images captured in low-light conditions such as nighttime, where the common goal is to brighten and improve the contrast of the image for better visual quality and show details that are hidden in darkness. To improve image quality, these low-light images are needed to be enhanced. For this purpose, an exclusively dark dataset comprising of images captured in visible light only is proposed. Further, dehazing technique is used for haze removal, histogram equalization (HE) technique is used for contrast enhancement and denoising technique is used for noise removal. </a:t>
            </a:r>
            <a:r>
              <a:rPr lang="en-IN" sz="2200" dirty="0"/>
              <a:t>Experimental results demonstrate that the proposed method achieves a good performance in low light image enhancement and outperforms state-of-the-art ones in terms of contrast enhancement and noise reduction.</a:t>
            </a:r>
            <a:endParaRPr lang="en-US" sz="22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a:t>
            </a:fld>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143000"/>
          </a:xfrm>
        </p:spPr>
        <p:style>
          <a:lnRef idx="3">
            <a:schemeClr val="lt1"/>
          </a:lnRef>
          <a:fillRef idx="1">
            <a:schemeClr val="accent1"/>
          </a:fillRef>
          <a:effectRef idx="1">
            <a:schemeClr val="accent1"/>
          </a:effectRef>
          <a:fontRef idx="minor">
            <a:schemeClr val="lt1"/>
          </a:fontRef>
        </p:style>
        <p:txBody>
          <a:bodyPr/>
          <a:lstStyle/>
          <a:p>
            <a:r>
              <a:rPr lang="en-US" dirty="0"/>
              <a:t>                                 Conclusions</a:t>
            </a:r>
          </a:p>
        </p:txBody>
      </p:sp>
      <p:sp>
        <p:nvSpPr>
          <p:cNvPr id="3" name="Content Placeholder 2"/>
          <p:cNvSpPr>
            <a:spLocks noGrp="1"/>
          </p:cNvSpPr>
          <p:nvPr>
            <p:ph idx="1"/>
          </p:nvPr>
        </p:nvSpPr>
        <p:spPr/>
        <p:txBody>
          <a:bodyPr>
            <a:normAutofit/>
          </a:bodyPr>
          <a:lstStyle/>
          <a:p>
            <a:r>
              <a:rPr lang="en-US" dirty="0"/>
              <a:t>In this project we studied what is dark dataset, problems causing dark images, techniques to remove the problems and finally obtaining the proper image.</a:t>
            </a:r>
          </a:p>
          <a:p>
            <a:r>
              <a:rPr lang="en-US" dirty="0"/>
              <a:t>This study has found that generally the proposed scheme, successfully extracts the necessary information from an image, by illuminating the dark regions, without causing artifacts or saturation effects.</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30</a:t>
            </a:fld>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0"/>
            <a:ext cx="12192000" cy="1219200"/>
          </a:xfrm>
          <a:prstGeom prst="rect">
            <a:avLst/>
          </a:prstGeom>
        </p:spPr>
        <p:style>
          <a:lnRef idx="3">
            <a:schemeClr val="lt1"/>
          </a:lnRef>
          <a:fillRef idx="1">
            <a:schemeClr val="accent1"/>
          </a:fillRef>
          <a:effectRef idx="1">
            <a:schemeClr val="accent1"/>
          </a:effectRef>
          <a:fontRef idx="minor">
            <a:schemeClr val="lt1"/>
          </a:fontRef>
        </p:style>
        <p:txBody>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dirty="0"/>
              <a:t>References </a:t>
            </a:r>
          </a:p>
        </p:txBody>
      </p:sp>
      <p:sp>
        <p:nvSpPr>
          <p:cNvPr id="3" name="Content Placeholder 2"/>
          <p:cNvSpPr txBox="1">
            <a:spLocks/>
          </p:cNvSpPr>
          <p:nvPr/>
        </p:nvSpPr>
        <p:spPr>
          <a:xfrm>
            <a:off x="548640" y="1706880"/>
            <a:ext cx="9875520" cy="482769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dirty="0"/>
              <a:t>Chen, C., Chen, Q., Xu, J., Koltun, V., 2018. Learning to see in the dark. In: Computer Vision and Pattern Recognition (CVPR), 2018 IEEE Conference on.</a:t>
            </a:r>
          </a:p>
          <a:p>
            <a:r>
              <a:rPr lang="en-US" sz="2600" dirty="0"/>
              <a:t>Guo, X., Li, Y., Ling, H., 2017. Lime: Low-light image enhancement via illumination map estimation. IEEE Trans. Image Process. 26, 982–993.</a:t>
            </a:r>
          </a:p>
          <a:p>
            <a:r>
              <a:rPr lang="en-US" sz="2600" dirty="0"/>
              <a:t>Jung, C., Yang, Q., Sun, T., Fu, Q., Song, H., 2017. Low light image enhancement with dual-tree complex wavelet transform. J. Vis. Commun. Image Represent. 42, 28–36.</a:t>
            </a:r>
          </a:p>
          <a:p>
            <a:r>
              <a:rPr lang="en-US" sz="2600" dirty="0"/>
              <a:t>Li, M., Liu, J., Yang, W., Sun, X., Guo, Z., 2018. Structure-revealing low-light image enhancement via robust retinex model. IEEE Trans. Image Process. 27, 2828–2841.</a:t>
            </a:r>
          </a:p>
          <a:p>
            <a:pPr>
              <a:buFont typeface="Arial" panose="020B0604020202020204" pitchFamily="34" charset="0"/>
              <a:buNone/>
            </a:pPr>
            <a:endParaRPr lang="en-US" sz="2600" dirty="0"/>
          </a:p>
          <a:p>
            <a:pPr>
              <a:buFont typeface="Arial" panose="020B0604020202020204" pitchFamily="34" charset="0"/>
              <a:buNone/>
            </a:pPr>
            <a:endParaRPr lang="en-US" sz="2600" dirty="0"/>
          </a:p>
        </p:txBody>
      </p:sp>
    </p:spTree>
    <p:extLst>
      <p:ext uri="{BB962C8B-B14F-4D97-AF65-F5344CB8AC3E}">
        <p14:creationId xmlns:p14="http://schemas.microsoft.com/office/powerpoint/2010/main" val="25969576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txBox="1">
            <a:spLocks/>
          </p:cNvSpPr>
          <p:nvPr/>
        </p:nvSpPr>
        <p:spPr>
          <a:xfrm>
            <a:off x="822960" y="2272455"/>
            <a:ext cx="9326880" cy="156802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a:t>Thank You!!</a:t>
            </a:r>
          </a:p>
        </p:txBody>
      </p:sp>
      <p:sp>
        <p:nvSpPr>
          <p:cNvPr id="3" name="Subtitle 6"/>
          <p:cNvSpPr txBox="1">
            <a:spLocks/>
          </p:cNvSpPr>
          <p:nvPr/>
        </p:nvSpPr>
        <p:spPr>
          <a:xfrm>
            <a:off x="1645920" y="4145280"/>
            <a:ext cx="7680960" cy="18694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solidFill>
                <a:srgbClr val="FF0000"/>
              </a:solidFill>
            </a:endParaRPr>
          </a:p>
          <a:p>
            <a:pPr algn="ctr"/>
            <a:r>
              <a:rPr lang="en-IN" sz="3200" dirty="0">
                <a:solidFill>
                  <a:srgbClr val="FF0000"/>
                </a:solidFill>
                <a:effectLst>
                  <a:outerShdw blurRad="38100" dist="38100" dir="2700000" algn="tl">
                    <a:srgbClr val="000000">
                      <a:alpha val="43137"/>
                    </a:srgbClr>
                  </a:outerShdw>
                </a:effectLst>
              </a:rPr>
              <a:t>Any Questions?</a:t>
            </a:r>
          </a:p>
        </p:txBody>
      </p:sp>
    </p:spTree>
    <p:extLst>
      <p:ext uri="{BB962C8B-B14F-4D97-AF65-F5344CB8AC3E}">
        <p14:creationId xmlns:p14="http://schemas.microsoft.com/office/powerpoint/2010/main" val="23182059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143000"/>
          </a:xfrm>
        </p:spPr>
        <p:style>
          <a:lnRef idx="3">
            <a:schemeClr val="lt1"/>
          </a:lnRef>
          <a:fillRef idx="1">
            <a:schemeClr val="accent1"/>
          </a:fillRef>
          <a:effectRef idx="1">
            <a:schemeClr val="accent1"/>
          </a:effectRef>
          <a:fontRef idx="minor">
            <a:schemeClr val="lt1"/>
          </a:fontRef>
        </p:style>
        <p:txBody>
          <a:bodyPr/>
          <a:lstStyle/>
          <a:p>
            <a:pPr algn="just"/>
            <a:r>
              <a:rPr lang="en-US" dirty="0"/>
              <a:t>                          Problem statement</a:t>
            </a:r>
          </a:p>
        </p:txBody>
      </p:sp>
      <p:sp>
        <p:nvSpPr>
          <p:cNvPr id="3" name="Content Placeholder 2"/>
          <p:cNvSpPr>
            <a:spLocks noGrp="1"/>
          </p:cNvSpPr>
          <p:nvPr>
            <p:ph idx="1"/>
          </p:nvPr>
        </p:nvSpPr>
        <p:spPr>
          <a:xfrm>
            <a:off x="1266552" y="1652451"/>
            <a:ext cx="9515475" cy="4525963"/>
          </a:xfrm>
        </p:spPr>
        <p:txBody>
          <a:bodyPr>
            <a:noAutofit/>
          </a:bodyPr>
          <a:lstStyle/>
          <a:p>
            <a:r>
              <a:rPr lang="en-US" sz="3200" dirty="0"/>
              <a:t>To propose a Low Light Image enhancement technique that is able to provide solutions for dark images, fixing it and to find the proper solution.</a:t>
            </a:r>
          </a:p>
        </p:txBody>
      </p:sp>
      <p:sp>
        <p:nvSpPr>
          <p:cNvPr id="6" name="Slide Number Placeholder 5"/>
          <p:cNvSpPr>
            <a:spLocks noGrp="1"/>
          </p:cNvSpPr>
          <p:nvPr>
            <p:ph type="sldNum" sz="quarter" idx="12"/>
          </p:nvPr>
        </p:nvSpPr>
        <p:spPr/>
        <p:txBody>
          <a:bodyPr/>
          <a:lstStyle/>
          <a:p>
            <a:fld id="{B6F15528-21DE-4FAA-801E-634DDDAF4B2B}" type="slidenum">
              <a:rPr lang="en-US" smtClean="0"/>
              <a:pPr/>
              <a:t>4</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633"/>
            <a:ext cx="12192000" cy="1143000"/>
          </a:xfrm>
        </p:spPr>
        <p:style>
          <a:lnRef idx="3">
            <a:schemeClr val="lt1"/>
          </a:lnRef>
          <a:fillRef idx="1">
            <a:schemeClr val="accent1"/>
          </a:fillRef>
          <a:effectRef idx="1">
            <a:schemeClr val="accent1"/>
          </a:effectRef>
          <a:fontRef idx="minor">
            <a:schemeClr val="lt1"/>
          </a:fontRef>
        </p:style>
        <p:txBody>
          <a:bodyPr/>
          <a:lstStyle/>
          <a:p>
            <a:pPr algn="just"/>
            <a:r>
              <a:rPr lang="en-US" dirty="0"/>
              <a:t>                            Objectives and Scope</a:t>
            </a:r>
          </a:p>
        </p:txBody>
      </p:sp>
      <p:sp>
        <p:nvSpPr>
          <p:cNvPr id="3" name="Content Placeholder 2"/>
          <p:cNvSpPr>
            <a:spLocks noGrp="1"/>
          </p:cNvSpPr>
          <p:nvPr>
            <p:ph idx="1"/>
          </p:nvPr>
        </p:nvSpPr>
        <p:spPr>
          <a:xfrm>
            <a:off x="1466850" y="1600200"/>
            <a:ext cx="9515475" cy="4525963"/>
          </a:xfrm>
        </p:spPr>
        <p:txBody>
          <a:bodyPr>
            <a:noAutofit/>
          </a:bodyPr>
          <a:lstStyle/>
          <a:p>
            <a:pPr lvl="0" hangingPunct="0"/>
            <a:r>
              <a:rPr lang="en-US" dirty="0"/>
              <a:t>To facilitate a better understanding of the low-light phenomenon focusing on objects using the proposed Exclusively Dark Dataset.</a:t>
            </a:r>
          </a:p>
          <a:p>
            <a:pPr lvl="0" hangingPunct="0"/>
            <a:r>
              <a:rPr lang="en-US" dirty="0"/>
              <a:t>An object focused analysis of low light image using the state of  art algorithms in both hand-crafted and learned features for a better understanding of low-light vision and its difference from vision with sufficient illumination.</a:t>
            </a:r>
          </a:p>
          <a:p>
            <a:pPr marL="0" lvl="0" indent="0" hangingPunct="0">
              <a:buNone/>
            </a:pPr>
            <a:r>
              <a:rPr lang="en-US" b="1" dirty="0"/>
              <a:t>Scope:</a:t>
            </a:r>
          </a:p>
          <a:p>
            <a:pPr marL="457200" lvl="1" indent="0" algn="just" hangingPunct="0">
              <a:buNone/>
            </a:pPr>
            <a:r>
              <a:rPr lang="en-US" sz="2800" dirty="0"/>
              <a:t>Enhancement of low-light images using Dehazing, Histogram Equalization and Denoising techniques</a:t>
            </a:r>
            <a:r>
              <a:rPr lang="en-US" dirty="0"/>
              <a:t>.</a:t>
            </a:r>
          </a:p>
          <a:p>
            <a:pPr marL="0" lvl="0" indent="0" hangingPunct="0">
              <a:buNone/>
            </a:pPr>
            <a:endParaRPr lang="en-US" dirty="0"/>
          </a:p>
          <a:p>
            <a:pPr marL="0" indent="0">
              <a:buNone/>
            </a:pPr>
            <a:endParaRPr lang="en-US" sz="30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dirty="0"/>
          </a:p>
        </p:txBody>
      </p:sp>
    </p:spTree>
    <p:extLst>
      <p:ext uri="{BB962C8B-B14F-4D97-AF65-F5344CB8AC3E}">
        <p14:creationId xmlns:p14="http://schemas.microsoft.com/office/powerpoint/2010/main" val="4288463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633"/>
            <a:ext cx="12192000" cy="1143000"/>
          </a:xfrm>
        </p:spPr>
        <p:style>
          <a:lnRef idx="3">
            <a:schemeClr val="lt1"/>
          </a:lnRef>
          <a:fillRef idx="1">
            <a:schemeClr val="accent1"/>
          </a:fillRef>
          <a:effectRef idx="1">
            <a:schemeClr val="accent1"/>
          </a:effectRef>
          <a:fontRef idx="minor">
            <a:schemeClr val="lt1"/>
          </a:fontRef>
        </p:style>
        <p:txBody>
          <a:bodyPr/>
          <a:lstStyle/>
          <a:p>
            <a:pPr algn="just"/>
            <a:r>
              <a:rPr lang="en-US" dirty="0"/>
              <a:t>                            Literature Survey</a:t>
            </a:r>
          </a:p>
        </p:txBody>
      </p:sp>
      <p:sp>
        <p:nvSpPr>
          <p:cNvPr id="3" name="Content Placeholder 2"/>
          <p:cNvSpPr>
            <a:spLocks noGrp="1"/>
          </p:cNvSpPr>
          <p:nvPr>
            <p:ph idx="1"/>
          </p:nvPr>
        </p:nvSpPr>
        <p:spPr>
          <a:xfrm>
            <a:off x="1466850" y="1600200"/>
            <a:ext cx="9515475" cy="4525963"/>
          </a:xfrm>
        </p:spPr>
        <p:txBody>
          <a:bodyPr>
            <a:noAutofit/>
          </a:bodyPr>
          <a:lstStyle/>
          <a:p>
            <a:pPr lvl="0" hangingPunct="0"/>
            <a:r>
              <a:rPr lang="en-US" dirty="0"/>
              <a:t>H. Malm, M. Oskarsson, E. Warrant proposed a low light image enhancement algorithm based on adaptive spatiotemporal smoothing and contrast limited histogram equalization  to reduce noise and expand the dynamic range of low light images.</a:t>
            </a:r>
          </a:p>
          <a:p>
            <a:pPr lvl="0" hangingPunct="0"/>
            <a:r>
              <a:rPr lang="en-US" dirty="0"/>
              <a:t>Dr. Gregory Luppescu and Dr. Raj Shah of Standford University worked on this project of enhancement. They worked on histogram equalization  and Gamma correction techniques.</a:t>
            </a:r>
          </a:p>
          <a:p>
            <a:r>
              <a:rPr lang="en-US" dirty="0"/>
              <a:t>H. Bayer proposed Bayer patterns for denoising the image</a:t>
            </a:r>
            <a:endParaRPr lang="en-US" sz="30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a:t>
            </a:fld>
            <a:endParaRPr lang="en-US" dirty="0"/>
          </a:p>
        </p:txBody>
      </p:sp>
    </p:spTree>
    <p:extLst>
      <p:ext uri="{BB962C8B-B14F-4D97-AF65-F5344CB8AC3E}">
        <p14:creationId xmlns:p14="http://schemas.microsoft.com/office/powerpoint/2010/main" val="106909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B14AD8-CBBC-45E4-A10E-D5F997424E5D}"/>
              </a:ext>
            </a:extLst>
          </p:cNvPr>
          <p:cNvSpPr>
            <a:spLocks noGrp="1"/>
          </p:cNvSpPr>
          <p:nvPr>
            <p:ph idx="1"/>
          </p:nvPr>
        </p:nvSpPr>
        <p:spPr>
          <a:xfrm>
            <a:off x="1466850" y="1600200"/>
            <a:ext cx="9258300" cy="4829175"/>
          </a:xfrm>
        </p:spPr>
        <p:txBody>
          <a:bodyPr>
            <a:normAutofit/>
          </a:bodyPr>
          <a:lstStyle/>
          <a:p>
            <a:r>
              <a:rPr lang="en-IN" dirty="0"/>
              <a:t>The Exclusively dark(Ex Dark)dataset is a collection of 7,363 low light images</a:t>
            </a:r>
          </a:p>
          <a:p>
            <a:r>
              <a:rPr lang="en-IN" dirty="0"/>
              <a:t>This ExDark Dataset is taken from very low light environment to Twilight(i.e 10 different conditions)with 12 object classes .</a:t>
            </a:r>
          </a:p>
          <a:p>
            <a:r>
              <a:rPr lang="en-IN" dirty="0"/>
              <a:t>PASCAL VOC, Image Net and Microsoft COCO has a kind of dark dataset for processing</a:t>
            </a:r>
          </a:p>
          <a:p>
            <a:r>
              <a:rPr lang="en-IN" dirty="0"/>
              <a:t>PASCAL VOC has 26,305 images with 20 object classes</a:t>
            </a:r>
          </a:p>
          <a:p>
            <a:r>
              <a:rPr lang="en-IN" dirty="0"/>
              <a:t>Image Net was open to public and it gained about 1 million images and over 1000 object classes</a:t>
            </a:r>
          </a:p>
          <a:p>
            <a:r>
              <a:rPr lang="en-IN" dirty="0"/>
              <a:t>Microsoft COCO has 353 images with 12 object classes</a:t>
            </a:r>
          </a:p>
        </p:txBody>
      </p:sp>
      <p:sp>
        <p:nvSpPr>
          <p:cNvPr id="5" name="Slide Number Placeholder 4">
            <a:extLst>
              <a:ext uri="{FF2B5EF4-FFF2-40B4-BE49-F238E27FC236}">
                <a16:creationId xmlns:a16="http://schemas.microsoft.com/office/drawing/2014/main" id="{07FCDBD0-2FAA-481B-B76B-32C4EA8D2BE2}"/>
              </a:ext>
            </a:extLst>
          </p:cNvPr>
          <p:cNvSpPr>
            <a:spLocks noGrp="1"/>
          </p:cNvSpPr>
          <p:nvPr>
            <p:ph type="sldNum" sz="quarter" idx="12"/>
          </p:nvPr>
        </p:nvSpPr>
        <p:spPr/>
        <p:txBody>
          <a:bodyPr/>
          <a:lstStyle/>
          <a:p>
            <a:fld id="{B6F15528-21DE-4FAA-801E-634DDDAF4B2B}" type="slidenum">
              <a:rPr lang="en-US" smtClean="0"/>
              <a:pPr/>
              <a:t>7</a:t>
            </a:fld>
            <a:endParaRPr lang="en-US" dirty="0"/>
          </a:p>
        </p:txBody>
      </p:sp>
      <p:sp>
        <p:nvSpPr>
          <p:cNvPr id="6" name="Title 1">
            <a:extLst>
              <a:ext uri="{FF2B5EF4-FFF2-40B4-BE49-F238E27FC236}">
                <a16:creationId xmlns:a16="http://schemas.microsoft.com/office/drawing/2014/main" id="{A27659A0-F020-4D0A-BC4F-33433A8C28E4}"/>
              </a:ext>
            </a:extLst>
          </p:cNvPr>
          <p:cNvSpPr>
            <a:spLocks noGrp="1"/>
          </p:cNvSpPr>
          <p:nvPr>
            <p:ph type="title"/>
          </p:nvPr>
        </p:nvSpPr>
        <p:spPr>
          <a:xfrm>
            <a:off x="0" y="20621"/>
            <a:ext cx="12135775" cy="1143000"/>
          </a:xfrm>
        </p:spPr>
        <p:style>
          <a:lnRef idx="3">
            <a:schemeClr val="lt1"/>
          </a:lnRef>
          <a:fillRef idx="1">
            <a:schemeClr val="accent1"/>
          </a:fillRef>
          <a:effectRef idx="1">
            <a:schemeClr val="accent1"/>
          </a:effectRef>
          <a:fontRef idx="minor">
            <a:schemeClr val="lt1"/>
          </a:fontRef>
        </p:style>
        <p:txBody>
          <a:bodyPr>
            <a:normAutofit/>
          </a:bodyPr>
          <a:lstStyle/>
          <a:p>
            <a:r>
              <a:rPr lang="en-US" sz="4500" dirty="0"/>
              <a:t>            What is Exclusively Dark Dataset?</a:t>
            </a:r>
          </a:p>
        </p:txBody>
      </p:sp>
    </p:spTree>
    <p:extLst>
      <p:ext uri="{BB962C8B-B14F-4D97-AF65-F5344CB8AC3E}">
        <p14:creationId xmlns:p14="http://schemas.microsoft.com/office/powerpoint/2010/main" val="720078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87A7E7-D12A-46F3-84BD-228C7AB95FDB}"/>
              </a:ext>
            </a:extLst>
          </p:cNvPr>
          <p:cNvSpPr>
            <a:spLocks noGrp="1"/>
          </p:cNvSpPr>
          <p:nvPr>
            <p:ph idx="1"/>
          </p:nvPr>
        </p:nvSpPr>
        <p:spPr/>
        <p:txBody>
          <a:bodyPr/>
          <a:lstStyle/>
          <a:p>
            <a:r>
              <a:rPr lang="en-IN" dirty="0"/>
              <a:t>The dataset currently has 7,363 images with 12 object classes Bicycle, Boat, Bottle, Bus, Car, Cat, Chair, Cup, Dog, Motorbike, People and Table</a:t>
            </a:r>
          </a:p>
          <a:p>
            <a:endParaRPr lang="en-IN" dirty="0"/>
          </a:p>
          <a:p>
            <a:endParaRPr lang="en-IN" dirty="0"/>
          </a:p>
          <a:p>
            <a:pPr marL="0" indent="0">
              <a:buNone/>
            </a:pPr>
            <a:r>
              <a:rPr lang="en-IN" dirty="0"/>
              <a:t>   </a:t>
            </a:r>
          </a:p>
        </p:txBody>
      </p:sp>
      <p:sp>
        <p:nvSpPr>
          <p:cNvPr id="5" name="Slide Number Placeholder 4">
            <a:extLst>
              <a:ext uri="{FF2B5EF4-FFF2-40B4-BE49-F238E27FC236}">
                <a16:creationId xmlns:a16="http://schemas.microsoft.com/office/drawing/2014/main" id="{FE80DB76-A1B3-4093-B5BE-9F8DB2AF9509}"/>
              </a:ext>
            </a:extLst>
          </p:cNvPr>
          <p:cNvSpPr>
            <a:spLocks noGrp="1"/>
          </p:cNvSpPr>
          <p:nvPr>
            <p:ph type="sldNum" sz="quarter" idx="12"/>
          </p:nvPr>
        </p:nvSpPr>
        <p:spPr>
          <a:xfrm>
            <a:off x="8596313" y="6400801"/>
            <a:ext cx="2400300" cy="365125"/>
          </a:xfrm>
        </p:spPr>
        <p:txBody>
          <a:bodyPr/>
          <a:lstStyle/>
          <a:p>
            <a:fld id="{B6F15528-21DE-4FAA-801E-634DDDAF4B2B}" type="slidenum">
              <a:rPr lang="en-US" smtClean="0"/>
              <a:pPr/>
              <a:t>8</a:t>
            </a:fld>
            <a:endParaRPr lang="en-US" dirty="0"/>
          </a:p>
        </p:txBody>
      </p:sp>
      <p:sp>
        <p:nvSpPr>
          <p:cNvPr id="6" name="Title 1">
            <a:extLst>
              <a:ext uri="{FF2B5EF4-FFF2-40B4-BE49-F238E27FC236}">
                <a16:creationId xmlns:a16="http://schemas.microsoft.com/office/drawing/2014/main" id="{E84D50B6-DE22-4ECC-B24A-446980385977}"/>
              </a:ext>
            </a:extLst>
          </p:cNvPr>
          <p:cNvSpPr>
            <a:spLocks noGrp="1"/>
          </p:cNvSpPr>
          <p:nvPr>
            <p:ph type="title"/>
          </p:nvPr>
        </p:nvSpPr>
        <p:spPr>
          <a:xfrm>
            <a:off x="0" y="-26633"/>
            <a:ext cx="12192000" cy="1143000"/>
          </a:xfrm>
        </p:spPr>
        <p:style>
          <a:lnRef idx="3">
            <a:schemeClr val="lt1"/>
          </a:lnRef>
          <a:fillRef idx="1">
            <a:schemeClr val="accent1"/>
          </a:fillRef>
          <a:effectRef idx="1">
            <a:schemeClr val="accent1"/>
          </a:effectRef>
          <a:fontRef idx="minor">
            <a:schemeClr val="lt1"/>
          </a:fontRef>
        </p:style>
        <p:txBody>
          <a:bodyPr>
            <a:normAutofit/>
          </a:bodyPr>
          <a:lstStyle/>
          <a:p>
            <a:r>
              <a:rPr lang="en-US" sz="4500" dirty="0"/>
              <a:t>                      ExDark Dataset Statistics</a:t>
            </a:r>
          </a:p>
        </p:txBody>
      </p:sp>
      <p:graphicFrame>
        <p:nvGraphicFramePr>
          <p:cNvPr id="9" name="Chart 8">
            <a:extLst>
              <a:ext uri="{FF2B5EF4-FFF2-40B4-BE49-F238E27FC236}">
                <a16:creationId xmlns:a16="http://schemas.microsoft.com/office/drawing/2014/main" id="{E21C8DB5-20F5-48AE-8F3E-A4B0A304FC14}"/>
              </a:ext>
            </a:extLst>
          </p:cNvPr>
          <p:cNvGraphicFramePr/>
          <p:nvPr/>
        </p:nvGraphicFramePr>
        <p:xfrm>
          <a:off x="3309938" y="3286126"/>
          <a:ext cx="5715000" cy="32972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10390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514350" indent="-514350">
              <a:buFont typeface="+mj-lt"/>
              <a:buAutoNum type="arabicPeriod"/>
            </a:pPr>
            <a:r>
              <a:rPr lang="en-IN" dirty="0"/>
              <a:t>Dehazing</a:t>
            </a:r>
          </a:p>
          <a:p>
            <a:pPr marL="514350" indent="-514350">
              <a:buFont typeface="+mj-lt"/>
              <a:buAutoNum type="arabicPeriod"/>
            </a:pPr>
            <a:r>
              <a:rPr lang="en-IN" dirty="0"/>
              <a:t>Histogram Equalization</a:t>
            </a:r>
          </a:p>
          <a:p>
            <a:pPr marL="514350" indent="-514350">
              <a:buFont typeface="+mj-lt"/>
              <a:buAutoNum type="arabicPeriod"/>
            </a:pPr>
            <a:r>
              <a:rPr lang="en-IN" dirty="0"/>
              <a:t>Denoising</a:t>
            </a:r>
          </a:p>
        </p:txBody>
      </p:sp>
      <p:sp>
        <p:nvSpPr>
          <p:cNvPr id="4" name="Title 1">
            <a:extLst>
              <a:ext uri="{FF2B5EF4-FFF2-40B4-BE49-F238E27FC236}">
                <a16:creationId xmlns:a16="http://schemas.microsoft.com/office/drawing/2014/main" id="{E84D50B6-DE22-4ECC-B24A-446980385977}"/>
              </a:ext>
            </a:extLst>
          </p:cNvPr>
          <p:cNvSpPr>
            <a:spLocks noGrp="1"/>
          </p:cNvSpPr>
          <p:nvPr>
            <p:ph type="title"/>
          </p:nvPr>
        </p:nvSpPr>
        <p:spPr>
          <a:xfrm>
            <a:off x="0" y="0"/>
            <a:ext cx="12192000" cy="1325563"/>
          </a:xfrm>
        </p:spPr>
        <p:style>
          <a:lnRef idx="3">
            <a:schemeClr val="lt1"/>
          </a:lnRef>
          <a:fillRef idx="1">
            <a:schemeClr val="accent1"/>
          </a:fillRef>
          <a:effectRef idx="1">
            <a:schemeClr val="accent1"/>
          </a:effectRef>
          <a:fontRef idx="minor">
            <a:schemeClr val="lt1"/>
          </a:fontRef>
        </p:style>
        <p:txBody>
          <a:bodyPr>
            <a:normAutofit/>
          </a:bodyPr>
          <a:lstStyle/>
          <a:p>
            <a:pPr algn="ctr"/>
            <a:r>
              <a:rPr lang="en-US" sz="4500" dirty="0"/>
              <a:t>Techniques</a:t>
            </a:r>
          </a:p>
        </p:txBody>
      </p:sp>
    </p:spTree>
    <p:extLst>
      <p:ext uri="{BB962C8B-B14F-4D97-AF65-F5344CB8AC3E}">
        <p14:creationId xmlns:p14="http://schemas.microsoft.com/office/powerpoint/2010/main" val="17202559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626</TotalTime>
  <Words>1230</Words>
  <Application>Microsoft Office PowerPoint</Application>
  <PresentationFormat>Widescreen</PresentationFormat>
  <Paragraphs>138</Paragraphs>
  <Slides>32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Arial-BoldMT</vt:lpstr>
      <vt:lpstr>ArialMT</vt:lpstr>
      <vt:lpstr>Calibri</vt:lpstr>
      <vt:lpstr>Calibri Light</vt:lpstr>
      <vt:lpstr>Cambria</vt:lpstr>
      <vt:lpstr>Office Theme</vt:lpstr>
      <vt:lpstr>K.K WAGH INSTITUTE OF ENGINEERING EDUCATION AND RESEARCH Department of Information Technology</vt:lpstr>
      <vt:lpstr>Contents</vt:lpstr>
      <vt:lpstr>                                   Abstract</vt:lpstr>
      <vt:lpstr>                          Problem statement</vt:lpstr>
      <vt:lpstr>                            Objectives and Scope</vt:lpstr>
      <vt:lpstr>                            Literature Survey</vt:lpstr>
      <vt:lpstr>            What is Exclusively Dark Dataset?</vt:lpstr>
      <vt:lpstr>                      ExDark Dataset Statistics</vt:lpstr>
      <vt:lpstr>Techniques</vt:lpstr>
      <vt:lpstr>Dehazing</vt:lpstr>
      <vt:lpstr>Steps for Dehazing</vt:lpstr>
      <vt:lpstr>PowerPoint Presentation</vt:lpstr>
      <vt:lpstr>                            Histogram Equalization </vt:lpstr>
      <vt:lpstr>Steps for Histogram Equalization </vt:lpstr>
      <vt:lpstr>PowerPoint Presentation</vt:lpstr>
      <vt:lpstr>Denoising</vt:lpstr>
      <vt:lpstr>Steps for Denoising</vt:lpstr>
      <vt:lpstr>PowerPoint Presentation</vt:lpstr>
      <vt:lpstr>Block Diagram</vt:lpstr>
      <vt:lpstr>Use Case Diagram</vt:lpstr>
      <vt:lpstr>Activity Diagram</vt:lpstr>
      <vt:lpstr>                            Requirements</vt:lpstr>
      <vt:lpstr>                                  Application</vt:lpstr>
      <vt:lpstr>PowerPoint Presentation</vt:lpstr>
      <vt:lpstr>PowerPoint Presentation</vt:lpstr>
      <vt:lpstr>PowerPoint Presentation</vt:lpstr>
      <vt:lpstr>PowerPoint Presentation</vt:lpstr>
      <vt:lpstr>PowerPoint Presentation</vt:lpstr>
      <vt:lpstr>                                 Advantages</vt:lpstr>
      <vt:lpstr>                                 Conclusions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TEJAS</dc:creator>
  <cp:lastModifiedBy>Tejas Chaudhari</cp:lastModifiedBy>
  <cp:revision>41</cp:revision>
  <dcterms:created xsi:type="dcterms:W3CDTF">2019-09-09T06:07:54Z</dcterms:created>
  <dcterms:modified xsi:type="dcterms:W3CDTF">2020-01-01T17:56:18Z</dcterms:modified>
</cp:coreProperties>
</file>